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</p:sldMasterIdLst>
  <p:notesMasterIdLst>
    <p:notesMasterId r:id="rId16"/>
  </p:notesMasterIdLst>
  <p:sldIdLst>
    <p:sldId id="256" r:id="rId3"/>
    <p:sldId id="257" r:id="rId4"/>
    <p:sldId id="951" r:id="rId5"/>
    <p:sldId id="941" r:id="rId6"/>
    <p:sldId id="952" r:id="rId7"/>
    <p:sldId id="953" r:id="rId8"/>
    <p:sldId id="959" r:id="rId9"/>
    <p:sldId id="939" r:id="rId10"/>
    <p:sldId id="942" r:id="rId11"/>
    <p:sldId id="954" r:id="rId12"/>
    <p:sldId id="955" r:id="rId13"/>
    <p:sldId id="960" r:id="rId14"/>
    <p:sldId id="958" r:id="rId15"/>
  </p:sldIdLst>
  <p:sldSz cx="24377650" cy="13716000"/>
  <p:notesSz cx="6858000" cy="9144000"/>
  <p:embeddedFontLst>
    <p:embeddedFont>
      <p:font typeface="Bodoni MT Black" panose="02070A03080606020203" pitchFamily="18" charset="0"/>
      <p:bold r:id="rId17"/>
      <p:boldItalic r:id="rId18"/>
    </p:embeddedFont>
    <p:embeddedFont>
      <p:font typeface="Lato" panose="020F0502020204030203" pitchFamily="34" charset="0"/>
      <p:regular r:id="rId19"/>
      <p:bold r:id="rId20"/>
      <p:italic r:id="rId21"/>
      <p:boldItalic r:id="rId22"/>
    </p:embeddedFont>
    <p:embeddedFont>
      <p:font typeface="Lato Black" panose="020F0502020204030203" pitchFamily="34" charset="0"/>
      <p:bold r:id="rId23"/>
      <p:boldItalic r:id="rId24"/>
    </p:embeddedFont>
    <p:embeddedFont>
      <p:font typeface="Lato Light" panose="020F0502020204030203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1" roundtripDataSignature="AMtx7mj9UVFG2sEU1MLM6eS2hyBrKSxt+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8EC"/>
    <a:srgbClr val="D8EAF8"/>
    <a:srgbClr val="E2FAF3"/>
    <a:srgbClr val="FDD7DD"/>
    <a:srgbClr val="EAF4FC"/>
    <a:srgbClr val="F6EEF8"/>
    <a:srgbClr val="CCFFFF"/>
    <a:srgbClr val="FFFFCC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F8D6F44-E9DB-4C98-8783-39CB6EDDC69D}">
  <a:tblStyle styleId="{0F8D6F44-E9DB-4C98-8783-39CB6EDDC69D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64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61" Type="http://customschemas.google.com/relationships/presentationmetadata" Target="meta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64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217015-7647-490D-BBA5-0DB7010D26AF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0ED5E323-993C-48A6-A658-48A3879FE9E3}">
      <dgm:prSet phldrT="[Texto]"/>
      <dgm:spPr>
        <a:solidFill>
          <a:schemeClr val="accent2"/>
        </a:solidFill>
      </dgm:spPr>
      <dgm:t>
        <a:bodyPr/>
        <a:lstStyle/>
        <a:p>
          <a:r>
            <a:rPr lang="es-CL" dirty="0"/>
            <a:t>POSTULACIÓN DE PROYECTOS</a:t>
          </a:r>
        </a:p>
      </dgm:t>
    </dgm:pt>
    <dgm:pt modelId="{46E923C5-3882-4CF4-8ED4-5BF0288E15B5}" type="parTrans" cxnId="{68FB374B-61BD-4BA2-A714-AFE09718E565}">
      <dgm:prSet/>
      <dgm:spPr/>
      <dgm:t>
        <a:bodyPr/>
        <a:lstStyle/>
        <a:p>
          <a:endParaRPr lang="es-CL"/>
        </a:p>
      </dgm:t>
    </dgm:pt>
    <dgm:pt modelId="{5B19E487-094F-4BAE-BCB6-72333908E0A3}" type="sibTrans" cxnId="{68FB374B-61BD-4BA2-A714-AFE09718E565}">
      <dgm:prSet/>
      <dgm:spPr/>
      <dgm:t>
        <a:bodyPr/>
        <a:lstStyle/>
        <a:p>
          <a:endParaRPr lang="es-CL"/>
        </a:p>
      </dgm:t>
    </dgm:pt>
    <dgm:pt modelId="{A5173DBF-368E-43C3-A4E0-07A65ECB6B63}">
      <dgm:prSet phldrT="[Texto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CL" dirty="0"/>
            <a:t>SELECCIÓN DE PROYECTOS</a:t>
          </a:r>
        </a:p>
      </dgm:t>
    </dgm:pt>
    <dgm:pt modelId="{A322FC4B-6034-46C7-A6BC-26D5D0078C12}" type="parTrans" cxnId="{E7FF31D3-FADE-4F6D-A985-1A4E74B6B6C3}">
      <dgm:prSet/>
      <dgm:spPr/>
      <dgm:t>
        <a:bodyPr/>
        <a:lstStyle/>
        <a:p>
          <a:endParaRPr lang="es-CL"/>
        </a:p>
      </dgm:t>
    </dgm:pt>
    <dgm:pt modelId="{57D2C998-387E-4D4A-8555-B3CC3E7742BE}" type="sibTrans" cxnId="{E7FF31D3-FADE-4F6D-A985-1A4E74B6B6C3}">
      <dgm:prSet/>
      <dgm:spPr/>
      <dgm:t>
        <a:bodyPr/>
        <a:lstStyle/>
        <a:p>
          <a:endParaRPr lang="es-CL"/>
        </a:p>
      </dgm:t>
    </dgm:pt>
    <dgm:pt modelId="{B595902D-4E7C-4BDE-B9B1-F45177C55FF8}">
      <dgm:prSet phldrT="[Texto]"/>
      <dgm:spPr>
        <a:solidFill>
          <a:schemeClr val="accent4"/>
        </a:solidFill>
      </dgm:spPr>
      <dgm:t>
        <a:bodyPr/>
        <a:lstStyle/>
        <a:p>
          <a:r>
            <a:rPr lang="es-CL" dirty="0"/>
            <a:t>ASIGNACIÓN DE ESTUDIANTES</a:t>
          </a:r>
        </a:p>
      </dgm:t>
    </dgm:pt>
    <dgm:pt modelId="{77EE0DBF-CC1D-40DB-809F-82EEA1A20AFB}" type="parTrans" cxnId="{A6B0A8AF-4437-46B9-873D-FA19E5B72810}">
      <dgm:prSet/>
      <dgm:spPr/>
      <dgm:t>
        <a:bodyPr/>
        <a:lstStyle/>
        <a:p>
          <a:endParaRPr lang="es-CL"/>
        </a:p>
      </dgm:t>
    </dgm:pt>
    <dgm:pt modelId="{08ED306C-428A-4600-89CE-7E55772D040B}" type="sibTrans" cxnId="{A6B0A8AF-4437-46B9-873D-FA19E5B72810}">
      <dgm:prSet/>
      <dgm:spPr/>
      <dgm:t>
        <a:bodyPr/>
        <a:lstStyle/>
        <a:p>
          <a:endParaRPr lang="es-CL"/>
        </a:p>
      </dgm:t>
    </dgm:pt>
    <dgm:pt modelId="{00638A78-D369-4EB9-BE7E-32701F9A8353}" type="pres">
      <dgm:prSet presAssocID="{CD217015-7647-490D-BBA5-0DB7010D26AF}" presName="rootnode" presStyleCnt="0">
        <dgm:presLayoutVars>
          <dgm:chMax/>
          <dgm:chPref/>
          <dgm:dir/>
          <dgm:animLvl val="lvl"/>
        </dgm:presLayoutVars>
      </dgm:prSet>
      <dgm:spPr/>
    </dgm:pt>
    <dgm:pt modelId="{42FFB8D4-6B76-4E31-8D40-B76DC0676EE0}" type="pres">
      <dgm:prSet presAssocID="{0ED5E323-993C-48A6-A658-48A3879FE9E3}" presName="composite" presStyleCnt="0"/>
      <dgm:spPr/>
    </dgm:pt>
    <dgm:pt modelId="{A78FD405-2D97-4E00-9817-4E0C2ADFC1BC}" type="pres">
      <dgm:prSet presAssocID="{0ED5E323-993C-48A6-A658-48A3879FE9E3}" presName="bentUpArrow1" presStyleLbl="alignImgPlace1" presStyleIdx="0" presStyleCnt="2" custLinFactNeighborX="37791" custLinFactNeighborY="6146"/>
      <dgm:spPr>
        <a:solidFill>
          <a:srgbClr val="E2FAF3"/>
        </a:solidFill>
      </dgm:spPr>
    </dgm:pt>
    <dgm:pt modelId="{22076388-12A2-46FF-B5A1-884B26612A90}" type="pres">
      <dgm:prSet presAssocID="{0ED5E323-993C-48A6-A658-48A3879FE9E3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C4448BF6-056D-43F0-A8F1-0D1967EA9D79}" type="pres">
      <dgm:prSet presAssocID="{0ED5E323-993C-48A6-A658-48A3879FE9E3}" presName="ChildText" presStyleLbl="revTx" presStyleIdx="0" presStyleCnt="2" custScaleX="270184" custLinFactNeighborX="91831" custLinFactNeighborY="0">
        <dgm:presLayoutVars>
          <dgm:chMax val="0"/>
          <dgm:chPref val="0"/>
          <dgm:bulletEnabled val="1"/>
        </dgm:presLayoutVars>
      </dgm:prSet>
      <dgm:spPr/>
    </dgm:pt>
    <dgm:pt modelId="{A47B778C-3B82-4D99-B34B-8ED509F2EED6}" type="pres">
      <dgm:prSet presAssocID="{5B19E487-094F-4BAE-BCB6-72333908E0A3}" presName="sibTrans" presStyleCnt="0"/>
      <dgm:spPr/>
    </dgm:pt>
    <dgm:pt modelId="{B4E33FA6-88E0-41B9-82EB-6E03D8C3B596}" type="pres">
      <dgm:prSet presAssocID="{A5173DBF-368E-43C3-A4E0-07A65ECB6B63}" presName="composite" presStyleCnt="0"/>
      <dgm:spPr/>
    </dgm:pt>
    <dgm:pt modelId="{A5AFAEEE-A736-4975-B1D0-64933F30738E}" type="pres">
      <dgm:prSet presAssocID="{A5173DBF-368E-43C3-A4E0-07A65ECB6B63}" presName="bentUpArrow1" presStyleLbl="alignImgPlace1" presStyleIdx="1" presStyleCnt="2" custLinFactNeighborX="35477" custLinFactNeighborY="6146"/>
      <dgm:spPr>
        <a:solidFill>
          <a:srgbClr val="D8EAF8"/>
        </a:solidFill>
      </dgm:spPr>
    </dgm:pt>
    <dgm:pt modelId="{1A863484-7363-4CE9-BF14-8B3A533937C5}" type="pres">
      <dgm:prSet presAssocID="{A5173DBF-368E-43C3-A4E0-07A65ECB6B63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123F931F-FAA9-4B95-ABEB-FCAB5F2AC785}" type="pres">
      <dgm:prSet presAssocID="{A5173DBF-368E-43C3-A4E0-07A65ECB6B63}" presName="ChildText" presStyleLbl="revTx" presStyleIdx="1" presStyleCnt="2" custScaleX="243763" custLinFactNeighborX="79496" custLinFactNeighborY="699">
        <dgm:presLayoutVars>
          <dgm:chMax val="0"/>
          <dgm:chPref val="0"/>
          <dgm:bulletEnabled val="1"/>
        </dgm:presLayoutVars>
      </dgm:prSet>
      <dgm:spPr/>
    </dgm:pt>
    <dgm:pt modelId="{85FEF8F3-B32C-4794-A262-A4171EF4F4C2}" type="pres">
      <dgm:prSet presAssocID="{57D2C998-387E-4D4A-8555-B3CC3E7742BE}" presName="sibTrans" presStyleCnt="0"/>
      <dgm:spPr/>
    </dgm:pt>
    <dgm:pt modelId="{AA6EA258-B3C1-4469-8DE8-CA920075B7E7}" type="pres">
      <dgm:prSet presAssocID="{B595902D-4E7C-4BDE-B9B1-F45177C55FF8}" presName="composite" presStyleCnt="0"/>
      <dgm:spPr/>
    </dgm:pt>
    <dgm:pt modelId="{85047D20-7F7E-40F0-B2A3-BFDE80D3B4D9}" type="pres">
      <dgm:prSet presAssocID="{B595902D-4E7C-4BDE-B9B1-F45177C55FF8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76D12516-D016-468D-85D3-B4596B8A09A1}" type="presOf" srcId="{B595902D-4E7C-4BDE-B9B1-F45177C55FF8}" destId="{85047D20-7F7E-40F0-B2A3-BFDE80D3B4D9}" srcOrd="0" destOrd="0" presId="urn:microsoft.com/office/officeart/2005/8/layout/StepDownProcess"/>
    <dgm:cxn modelId="{68FB374B-61BD-4BA2-A714-AFE09718E565}" srcId="{CD217015-7647-490D-BBA5-0DB7010D26AF}" destId="{0ED5E323-993C-48A6-A658-48A3879FE9E3}" srcOrd="0" destOrd="0" parTransId="{46E923C5-3882-4CF4-8ED4-5BF0288E15B5}" sibTransId="{5B19E487-094F-4BAE-BCB6-72333908E0A3}"/>
    <dgm:cxn modelId="{710BF16B-618D-436C-A569-C0066E2DFAF4}" type="presOf" srcId="{0ED5E323-993C-48A6-A658-48A3879FE9E3}" destId="{22076388-12A2-46FF-B5A1-884B26612A90}" srcOrd="0" destOrd="0" presId="urn:microsoft.com/office/officeart/2005/8/layout/StepDownProcess"/>
    <dgm:cxn modelId="{D590EA7D-821E-4599-B663-D8302810148F}" type="presOf" srcId="{A5173DBF-368E-43C3-A4E0-07A65ECB6B63}" destId="{1A863484-7363-4CE9-BF14-8B3A533937C5}" srcOrd="0" destOrd="0" presId="urn:microsoft.com/office/officeart/2005/8/layout/StepDownProcess"/>
    <dgm:cxn modelId="{A6B0A8AF-4437-46B9-873D-FA19E5B72810}" srcId="{CD217015-7647-490D-BBA5-0DB7010D26AF}" destId="{B595902D-4E7C-4BDE-B9B1-F45177C55FF8}" srcOrd="2" destOrd="0" parTransId="{77EE0DBF-CC1D-40DB-809F-82EEA1A20AFB}" sibTransId="{08ED306C-428A-4600-89CE-7E55772D040B}"/>
    <dgm:cxn modelId="{E7FF31D3-FADE-4F6D-A985-1A4E74B6B6C3}" srcId="{CD217015-7647-490D-BBA5-0DB7010D26AF}" destId="{A5173DBF-368E-43C3-A4E0-07A65ECB6B63}" srcOrd="1" destOrd="0" parTransId="{A322FC4B-6034-46C7-A6BC-26D5D0078C12}" sibTransId="{57D2C998-387E-4D4A-8555-B3CC3E7742BE}"/>
    <dgm:cxn modelId="{81F52EF8-7263-4146-9F6D-F95184FEC379}" type="presOf" srcId="{CD217015-7647-490D-BBA5-0DB7010D26AF}" destId="{00638A78-D369-4EB9-BE7E-32701F9A8353}" srcOrd="0" destOrd="0" presId="urn:microsoft.com/office/officeart/2005/8/layout/StepDownProcess"/>
    <dgm:cxn modelId="{7DF37C55-099E-4F84-82A6-C8DE13212EE5}" type="presParOf" srcId="{00638A78-D369-4EB9-BE7E-32701F9A8353}" destId="{42FFB8D4-6B76-4E31-8D40-B76DC0676EE0}" srcOrd="0" destOrd="0" presId="urn:microsoft.com/office/officeart/2005/8/layout/StepDownProcess"/>
    <dgm:cxn modelId="{12E7EB0B-7697-4B19-A387-0FE92790DEF1}" type="presParOf" srcId="{42FFB8D4-6B76-4E31-8D40-B76DC0676EE0}" destId="{A78FD405-2D97-4E00-9817-4E0C2ADFC1BC}" srcOrd="0" destOrd="0" presId="urn:microsoft.com/office/officeart/2005/8/layout/StepDownProcess"/>
    <dgm:cxn modelId="{6F48CB2E-B6BE-488B-9D62-CBF30D3219F9}" type="presParOf" srcId="{42FFB8D4-6B76-4E31-8D40-B76DC0676EE0}" destId="{22076388-12A2-46FF-B5A1-884B26612A90}" srcOrd="1" destOrd="0" presId="urn:microsoft.com/office/officeart/2005/8/layout/StepDownProcess"/>
    <dgm:cxn modelId="{94145E10-6A4E-47ED-B588-449C9559BAB3}" type="presParOf" srcId="{42FFB8D4-6B76-4E31-8D40-B76DC0676EE0}" destId="{C4448BF6-056D-43F0-A8F1-0D1967EA9D79}" srcOrd="2" destOrd="0" presId="urn:microsoft.com/office/officeart/2005/8/layout/StepDownProcess"/>
    <dgm:cxn modelId="{617E143C-9E39-4839-B444-5C029379FD70}" type="presParOf" srcId="{00638A78-D369-4EB9-BE7E-32701F9A8353}" destId="{A47B778C-3B82-4D99-B34B-8ED509F2EED6}" srcOrd="1" destOrd="0" presId="urn:microsoft.com/office/officeart/2005/8/layout/StepDownProcess"/>
    <dgm:cxn modelId="{B5899DFC-9FE6-4E3A-BC0A-C253FE8E3EE9}" type="presParOf" srcId="{00638A78-D369-4EB9-BE7E-32701F9A8353}" destId="{B4E33FA6-88E0-41B9-82EB-6E03D8C3B596}" srcOrd="2" destOrd="0" presId="urn:microsoft.com/office/officeart/2005/8/layout/StepDownProcess"/>
    <dgm:cxn modelId="{A9678C8E-2FB2-4ECB-BBAD-C0834DE32C34}" type="presParOf" srcId="{B4E33FA6-88E0-41B9-82EB-6E03D8C3B596}" destId="{A5AFAEEE-A736-4975-B1D0-64933F30738E}" srcOrd="0" destOrd="0" presId="urn:microsoft.com/office/officeart/2005/8/layout/StepDownProcess"/>
    <dgm:cxn modelId="{7407C0AE-C348-4307-AF4F-436BB719DCF2}" type="presParOf" srcId="{B4E33FA6-88E0-41B9-82EB-6E03D8C3B596}" destId="{1A863484-7363-4CE9-BF14-8B3A533937C5}" srcOrd="1" destOrd="0" presId="urn:microsoft.com/office/officeart/2005/8/layout/StepDownProcess"/>
    <dgm:cxn modelId="{1EA7A76B-A666-48AC-8AC7-8E744B5E9241}" type="presParOf" srcId="{B4E33FA6-88E0-41B9-82EB-6E03D8C3B596}" destId="{123F931F-FAA9-4B95-ABEB-FCAB5F2AC785}" srcOrd="2" destOrd="0" presId="urn:microsoft.com/office/officeart/2005/8/layout/StepDownProcess"/>
    <dgm:cxn modelId="{E9AADF72-1466-483B-9055-3360C4FD498F}" type="presParOf" srcId="{00638A78-D369-4EB9-BE7E-32701F9A8353}" destId="{85FEF8F3-B32C-4794-A262-A4171EF4F4C2}" srcOrd="3" destOrd="0" presId="urn:microsoft.com/office/officeart/2005/8/layout/StepDownProcess"/>
    <dgm:cxn modelId="{4137CFEF-6CB1-4604-A4B0-CF23B7812519}" type="presParOf" srcId="{00638A78-D369-4EB9-BE7E-32701F9A8353}" destId="{AA6EA258-B3C1-4469-8DE8-CA920075B7E7}" srcOrd="4" destOrd="0" presId="urn:microsoft.com/office/officeart/2005/8/layout/StepDownProcess"/>
    <dgm:cxn modelId="{2BC7BC57-53C2-47F9-8C03-12372674BE2A}" type="presParOf" srcId="{AA6EA258-B3C1-4469-8DE8-CA920075B7E7}" destId="{85047D20-7F7E-40F0-B2A3-BFDE80D3B4D9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8FD405-2D97-4E00-9817-4E0C2ADFC1BC}">
      <dsp:nvSpPr>
        <dsp:cNvPr id="0" name=""/>
        <dsp:cNvSpPr/>
      </dsp:nvSpPr>
      <dsp:spPr>
        <a:xfrm rot="5400000">
          <a:off x="4555545" y="3441664"/>
          <a:ext cx="2886933" cy="328667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E2FAF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076388-12A2-46FF-B5A1-884B26612A90}">
      <dsp:nvSpPr>
        <dsp:cNvPr id="0" name=""/>
        <dsp:cNvSpPr/>
      </dsp:nvSpPr>
      <dsp:spPr>
        <a:xfrm>
          <a:off x="2548617" y="64010"/>
          <a:ext cx="4859896" cy="3401769"/>
        </a:xfrm>
        <a:prstGeom prst="roundRect">
          <a:avLst>
            <a:gd name="adj" fmla="val 1667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4500" kern="1200" dirty="0"/>
            <a:t>POSTULACIÓN DE PROYECTOS</a:t>
          </a:r>
        </a:p>
      </dsp:txBody>
      <dsp:txXfrm>
        <a:off x="2714708" y="230101"/>
        <a:ext cx="4527714" cy="3069587"/>
      </dsp:txXfrm>
    </dsp:sp>
    <dsp:sp modelId="{C4448BF6-056D-43F0-A8F1-0D1967EA9D79}">
      <dsp:nvSpPr>
        <dsp:cNvPr id="0" name=""/>
        <dsp:cNvSpPr/>
      </dsp:nvSpPr>
      <dsp:spPr>
        <a:xfrm>
          <a:off x="7646711" y="388446"/>
          <a:ext cx="9549992" cy="2749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AFAEEE-A736-4975-B1D0-64933F30738E}">
      <dsp:nvSpPr>
        <dsp:cNvPr id="0" name=""/>
        <dsp:cNvSpPr/>
      </dsp:nvSpPr>
      <dsp:spPr>
        <a:xfrm rot="5400000">
          <a:off x="9952549" y="7262974"/>
          <a:ext cx="2886933" cy="328667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D8EAF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863484-7363-4CE9-BF14-8B3A533937C5}">
      <dsp:nvSpPr>
        <dsp:cNvPr id="0" name=""/>
        <dsp:cNvSpPr/>
      </dsp:nvSpPr>
      <dsp:spPr>
        <a:xfrm>
          <a:off x="8021675" y="3885320"/>
          <a:ext cx="4859896" cy="3401769"/>
        </a:xfrm>
        <a:prstGeom prst="roundRect">
          <a:avLst>
            <a:gd name="adj" fmla="val 1667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4500" kern="1200" dirty="0"/>
            <a:t>SELECCIÓN DE PROYECTOS</a:t>
          </a:r>
        </a:p>
      </dsp:txBody>
      <dsp:txXfrm>
        <a:off x="8187766" y="4051411"/>
        <a:ext cx="4527714" cy="3069587"/>
      </dsp:txXfrm>
    </dsp:sp>
    <dsp:sp modelId="{123F931F-FAA9-4B95-ABEB-FCAB5F2AC785}">
      <dsp:nvSpPr>
        <dsp:cNvPr id="0" name=""/>
        <dsp:cNvSpPr/>
      </dsp:nvSpPr>
      <dsp:spPr>
        <a:xfrm>
          <a:off x="12889447" y="4228975"/>
          <a:ext cx="8616108" cy="2749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047D20-7F7E-40F0-B2A3-BFDE80D3B4D9}">
      <dsp:nvSpPr>
        <dsp:cNvPr id="0" name=""/>
        <dsp:cNvSpPr/>
      </dsp:nvSpPr>
      <dsp:spPr>
        <a:xfrm>
          <a:off x="13494733" y="7706630"/>
          <a:ext cx="4859896" cy="3401769"/>
        </a:xfrm>
        <a:prstGeom prst="roundRect">
          <a:avLst>
            <a:gd name="adj" fmla="val 1667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4500" kern="1200" dirty="0"/>
            <a:t>ASIGNACIÓN DE ESTUDIANTES</a:t>
          </a:r>
        </a:p>
      </dsp:txBody>
      <dsp:txXfrm>
        <a:off x="13660824" y="7872721"/>
        <a:ext cx="4527714" cy="30695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640" cy="37713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" name="Google Shape;6;n"/>
          <p:cNvSpPr txBox="1">
            <a:spLocks noGrp="1"/>
          </p:cNvSpPr>
          <p:nvPr>
            <p:ph type="dt" idx="10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s-CL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‹Nº›</a:t>
            </a:fld>
            <a:endParaRPr sz="1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8" name="Google Shape;28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s-C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01" name="Google Shape;3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4013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Algunos aspectos relevantes que se deben abordar durante una retrospectiva:</a:t>
            </a:r>
          </a:p>
          <a:p>
            <a:r>
              <a:rPr lang="es-ES" b="1" dirty="0"/>
              <a:t>1. Evaluación del Sprint o Periodo de Trabajo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/>
              <a:t>Lo que salió bien:</a:t>
            </a:r>
            <a:r>
              <a:rPr lang="es-ES" dirty="0"/>
              <a:t> Identificar las acciones, prácticas o comportamientos que resultaron efectivos. Esto refuerza los buenos hábitos.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/>
              <a:t>Lo que no salió bien:</a:t>
            </a:r>
            <a:r>
              <a:rPr lang="es-ES" dirty="0"/>
              <a:t> Evaluar las áreas donde hubo problemas o desafíos. Es crucial identificar la causa raíz de los errores sin buscar culpables.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/>
              <a:t>Lecciones aprendidas:</a:t>
            </a:r>
            <a:r>
              <a:rPr lang="es-ES" dirty="0"/>
              <a:t> Reflexionar sobre qué aprendizajes se pueden obtener, tanto de los éxitos como de los fracasos. Fomentar un ambiente de aprendizaje continuo.</a:t>
            </a:r>
          </a:p>
          <a:p>
            <a:r>
              <a:rPr lang="es-ES" b="1" dirty="0"/>
              <a:t>2. Comunicación y Colaboración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/>
              <a:t>Interacción entre miembros del equipo:</a:t>
            </a:r>
            <a:r>
              <a:rPr lang="es-ES" dirty="0"/>
              <a:t> ¿La comunicación fue fluida? ¿Se escucharon todas las voces? Este es un buen momento para hablar sobre la calidad de las interacciones y el uso de canales de comunicación.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/>
              <a:t>Resolución de conflictos:</a:t>
            </a:r>
            <a:r>
              <a:rPr lang="es-ES" dirty="0"/>
              <a:t> Si surgieron tensiones, discutir cómo se resolvieron o cómo se podrían haber manejado mejor. La inteligencia emocional es crucial para mejorar la dinámica de equipo.</a:t>
            </a:r>
          </a:p>
          <a:p>
            <a:r>
              <a:rPr lang="es-ES" b="1" dirty="0"/>
              <a:t>3. Productividad y Cumplimiento de Objetivos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/>
              <a:t>Cumplimiento de metas:</a:t>
            </a:r>
            <a:r>
              <a:rPr lang="es-ES" dirty="0"/>
              <a:t> Evaluar si se lograron los objetivos propuestos. Si no fue así, analizar las causas (cambios de prioridad, bloqueos, falta de claridad, etc.).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/>
              <a:t>Eficiencia en el uso de herramientas y procesos:</a:t>
            </a:r>
            <a:r>
              <a:rPr lang="es-ES" dirty="0"/>
              <a:t> Revisar si las herramientas tecnológicas y los procesos actuales están apoyando o dificultando el trabajo. ¿Es necesario hacer ajustes?</a:t>
            </a:r>
          </a:p>
          <a:p>
            <a:r>
              <a:rPr lang="es-ES" b="1" dirty="0"/>
              <a:t>4. Planificación y Gestión del Tiempo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/>
              <a:t>Tiempos de entrega y ritmo de trabajo:</a:t>
            </a:r>
            <a:r>
              <a:rPr lang="es-ES" dirty="0"/>
              <a:t> Verificar si el equipo ha trabajado a un ritmo sostenible. El desgaste o la sobrecarga de trabajo pueden ser señales de que la planificación no fue adecuada.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/>
              <a:t>Priorización de tareas:</a:t>
            </a:r>
            <a:r>
              <a:rPr lang="es-ES" dirty="0"/>
              <a:t> ¿Se priorizaron adecuadamente las tareas más importantes? Esto incluye revisar si se dedicó tiempo suficiente a las tareas críticas y si se evitó la procrastinación en tareas menos relevantes.</a:t>
            </a:r>
          </a:p>
          <a:p>
            <a:r>
              <a:rPr lang="es-ES" b="1" dirty="0"/>
              <a:t>5. Calidad del Trabajo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/>
              <a:t>Revisión de la calidad de los entregables:</a:t>
            </a:r>
            <a:r>
              <a:rPr lang="es-ES" dirty="0"/>
              <a:t> Asegurarse de que el trabajo cumple con los estándares de calidad establecidos. Discutir cualquier problema relacionado con la calidad y cómo mejorarla.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/>
              <a:t>Testing y validación:</a:t>
            </a:r>
            <a:r>
              <a:rPr lang="es-ES" dirty="0"/>
              <a:t> Evaluar si las pruebas y revisiones fueron adecuadas, y si se detectaron fallas o errores en etapas tempranas.</a:t>
            </a:r>
          </a:p>
          <a:p>
            <a:r>
              <a:rPr lang="es-ES" b="1" dirty="0"/>
              <a:t>6. Bienestar del Equipo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/>
              <a:t>Estado emocional y mental:</a:t>
            </a:r>
            <a:r>
              <a:rPr lang="es-ES" dirty="0"/>
              <a:t> Fomentar un espacio seguro donde los miembros del equipo puedan expresar cómo se sienten respecto al trabajo y el ambiente laboral. ¿El equipo se siente valorado y apoyado?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/>
              <a:t>Balance entre trabajo y vida personal:</a:t>
            </a:r>
            <a:r>
              <a:rPr lang="es-ES" dirty="0"/>
              <a:t> Discutir si el equipo ha podido mantener un equilibrio saludable y si hay señales de agotamiento.</a:t>
            </a:r>
          </a:p>
          <a:p>
            <a:r>
              <a:rPr lang="es-ES" b="1" dirty="0"/>
              <a:t>7. Acciones de Mejora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/>
              <a:t>Plan de acción:</a:t>
            </a:r>
            <a:r>
              <a:rPr lang="es-ES" dirty="0"/>
              <a:t> Crear un plan de acción claro con pasos específicos para mejorar en las áreas que no funcionaron bien. Las acciones deben ser concretas y asignadas a responsables con plazos claros.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/>
              <a:t>Iteración continua:</a:t>
            </a:r>
            <a:r>
              <a:rPr lang="es-ES" dirty="0"/>
              <a:t> La retrospectiva no debe verse como una instancia aislada, sino como parte de un ciclo de mejora continua. Es importante comprometerse a revisar regularmente los avances y ajustar las acciones cuando sea necesario.</a:t>
            </a:r>
          </a:p>
          <a:p>
            <a:r>
              <a:rPr lang="es-ES" b="1" dirty="0"/>
              <a:t>8. Reconocimiento y Celebración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/>
              <a:t>Reconocer logros individuales y colectivos:</a:t>
            </a:r>
            <a:r>
              <a:rPr lang="es-ES" dirty="0"/>
              <a:t> Celebrar las victorias es fundamental para mantener la moral alta. Agradecer el esfuerzo y la dedicación de los miembros del equipo genera motivación y refuerza la cohesión.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/>
              <a:t>Reconocimiento a las mejoras y aprendizajes:</a:t>
            </a:r>
            <a:r>
              <a:rPr lang="es-ES" dirty="0"/>
              <a:t> No solo celebrar los éxitos, sino también las mejoras, aunque sean pequeñas. Esto fomenta un enfoque positivo hacia el progreso.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s-CL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fld>
            <a:endParaRPr lang="es-CL" sz="1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98219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>
          <a:extLst>
            <a:ext uri="{FF2B5EF4-FFF2-40B4-BE49-F238E27FC236}">
              <a16:creationId xmlns:a16="http://schemas.microsoft.com/office/drawing/2014/main" id="{08EABCFC-E3FC-A90A-EE0B-D177D7DC6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:notes">
            <a:extLst>
              <a:ext uri="{FF2B5EF4-FFF2-40B4-BE49-F238E27FC236}">
                <a16:creationId xmlns:a16="http://schemas.microsoft.com/office/drawing/2014/main" id="{68475BA1-446D-9383-8E16-4EF87D7059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8" name="Google Shape;288;p1:notes">
            <a:extLst>
              <a:ext uri="{FF2B5EF4-FFF2-40B4-BE49-F238E27FC236}">
                <a16:creationId xmlns:a16="http://schemas.microsoft.com/office/drawing/2014/main" id="{147946CC-94DE-AE6A-5F4E-7A36C29AE8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:notes">
            <a:extLst>
              <a:ext uri="{FF2B5EF4-FFF2-40B4-BE49-F238E27FC236}">
                <a16:creationId xmlns:a16="http://schemas.microsoft.com/office/drawing/2014/main" id="{D6230EB3-106C-7027-1F05-79DD6AF1CCB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s-C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57423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9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9"/>
          <p:cNvSpPr txBox="1">
            <a:spLocks noGrp="1"/>
          </p:cNvSpPr>
          <p:nvPr>
            <p:ph type="body" idx="1"/>
          </p:nvPr>
        </p:nvSpPr>
        <p:spPr>
          <a:xfrm>
            <a:off x="0" y="3121560"/>
            <a:ext cx="786924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9"/>
          <p:cNvSpPr txBox="1">
            <a:spLocks noGrp="1"/>
          </p:cNvSpPr>
          <p:nvPr>
            <p:ph type="body" idx="2"/>
          </p:nvPr>
        </p:nvSpPr>
        <p:spPr>
          <a:xfrm>
            <a:off x="8263080" y="3121560"/>
            <a:ext cx="786924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9"/>
          <p:cNvSpPr txBox="1">
            <a:spLocks noGrp="1"/>
          </p:cNvSpPr>
          <p:nvPr>
            <p:ph type="body" idx="3"/>
          </p:nvPr>
        </p:nvSpPr>
        <p:spPr>
          <a:xfrm>
            <a:off x="16526160" y="3121560"/>
            <a:ext cx="786924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9"/>
          <p:cNvSpPr txBox="1">
            <a:spLocks noGrp="1"/>
          </p:cNvSpPr>
          <p:nvPr>
            <p:ph type="body" idx="4"/>
          </p:nvPr>
        </p:nvSpPr>
        <p:spPr>
          <a:xfrm>
            <a:off x="0" y="6448320"/>
            <a:ext cx="786924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9"/>
          <p:cNvSpPr txBox="1">
            <a:spLocks noGrp="1"/>
          </p:cNvSpPr>
          <p:nvPr>
            <p:ph type="body" idx="5"/>
          </p:nvPr>
        </p:nvSpPr>
        <p:spPr>
          <a:xfrm>
            <a:off x="8263080" y="6448320"/>
            <a:ext cx="786924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9"/>
          <p:cNvSpPr txBox="1">
            <a:spLocks noGrp="1"/>
          </p:cNvSpPr>
          <p:nvPr>
            <p:ph type="body" idx="6"/>
          </p:nvPr>
        </p:nvSpPr>
        <p:spPr>
          <a:xfrm>
            <a:off x="16526160" y="6448320"/>
            <a:ext cx="786924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0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0"/>
          <p:cNvSpPr txBox="1">
            <a:spLocks noGrp="1"/>
          </p:cNvSpPr>
          <p:nvPr>
            <p:ph type="subTitle" idx="1"/>
          </p:nvPr>
        </p:nvSpPr>
        <p:spPr>
          <a:xfrm>
            <a:off x="0" y="3121560"/>
            <a:ext cx="24439320" cy="6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1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51"/>
          <p:cNvSpPr txBox="1">
            <a:spLocks noGrp="1"/>
          </p:cNvSpPr>
          <p:nvPr>
            <p:ph type="body" idx="1"/>
          </p:nvPr>
        </p:nvSpPr>
        <p:spPr>
          <a:xfrm>
            <a:off x="0" y="3121560"/>
            <a:ext cx="24439320" cy="6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2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2"/>
          <p:cNvSpPr txBox="1">
            <a:spLocks noGrp="1"/>
          </p:cNvSpPr>
          <p:nvPr>
            <p:ph type="body" idx="1"/>
          </p:nvPr>
        </p:nvSpPr>
        <p:spPr>
          <a:xfrm>
            <a:off x="0" y="3121560"/>
            <a:ext cx="11926080" cy="6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2"/>
          <p:cNvSpPr txBox="1">
            <a:spLocks noGrp="1"/>
          </p:cNvSpPr>
          <p:nvPr>
            <p:ph type="body" idx="2"/>
          </p:nvPr>
        </p:nvSpPr>
        <p:spPr>
          <a:xfrm>
            <a:off x="12522600" y="3121560"/>
            <a:ext cx="11926080" cy="6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3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4"/>
          <p:cNvSpPr txBox="1">
            <a:spLocks noGrp="1"/>
          </p:cNvSpPr>
          <p:nvPr>
            <p:ph type="subTitle" idx="1"/>
          </p:nvPr>
        </p:nvSpPr>
        <p:spPr>
          <a:xfrm>
            <a:off x="1218600" y="547200"/>
            <a:ext cx="21939480" cy="1061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5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5"/>
          <p:cNvSpPr txBox="1">
            <a:spLocks noGrp="1"/>
          </p:cNvSpPr>
          <p:nvPr>
            <p:ph type="body" idx="1"/>
          </p:nvPr>
        </p:nvSpPr>
        <p:spPr>
          <a:xfrm>
            <a:off x="0" y="312156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55"/>
          <p:cNvSpPr txBox="1">
            <a:spLocks noGrp="1"/>
          </p:cNvSpPr>
          <p:nvPr>
            <p:ph type="body" idx="2"/>
          </p:nvPr>
        </p:nvSpPr>
        <p:spPr>
          <a:xfrm>
            <a:off x="12522600" y="3121560"/>
            <a:ext cx="11926080" cy="6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5"/>
          <p:cNvSpPr txBox="1">
            <a:spLocks noGrp="1"/>
          </p:cNvSpPr>
          <p:nvPr>
            <p:ph type="body" idx="3"/>
          </p:nvPr>
        </p:nvSpPr>
        <p:spPr>
          <a:xfrm>
            <a:off x="0" y="644832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6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56"/>
          <p:cNvSpPr txBox="1">
            <a:spLocks noGrp="1"/>
          </p:cNvSpPr>
          <p:nvPr>
            <p:ph type="body" idx="1"/>
          </p:nvPr>
        </p:nvSpPr>
        <p:spPr>
          <a:xfrm>
            <a:off x="0" y="3121560"/>
            <a:ext cx="11926080" cy="6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6"/>
          <p:cNvSpPr txBox="1">
            <a:spLocks noGrp="1"/>
          </p:cNvSpPr>
          <p:nvPr>
            <p:ph type="body" idx="2"/>
          </p:nvPr>
        </p:nvSpPr>
        <p:spPr>
          <a:xfrm>
            <a:off x="12522600" y="312156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6"/>
          <p:cNvSpPr txBox="1">
            <a:spLocks noGrp="1"/>
          </p:cNvSpPr>
          <p:nvPr>
            <p:ph type="body" idx="3"/>
          </p:nvPr>
        </p:nvSpPr>
        <p:spPr>
          <a:xfrm>
            <a:off x="12522600" y="644832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7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7"/>
          <p:cNvSpPr txBox="1">
            <a:spLocks noGrp="1"/>
          </p:cNvSpPr>
          <p:nvPr>
            <p:ph type="body" idx="1"/>
          </p:nvPr>
        </p:nvSpPr>
        <p:spPr>
          <a:xfrm>
            <a:off x="0" y="312156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57"/>
          <p:cNvSpPr txBox="1">
            <a:spLocks noGrp="1"/>
          </p:cNvSpPr>
          <p:nvPr>
            <p:ph type="body" idx="2"/>
          </p:nvPr>
        </p:nvSpPr>
        <p:spPr>
          <a:xfrm>
            <a:off x="12522600" y="312156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57"/>
          <p:cNvSpPr txBox="1">
            <a:spLocks noGrp="1"/>
          </p:cNvSpPr>
          <p:nvPr>
            <p:ph type="body" idx="3"/>
          </p:nvPr>
        </p:nvSpPr>
        <p:spPr>
          <a:xfrm>
            <a:off x="0" y="6448320"/>
            <a:ext cx="2443932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1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1"/>
          <p:cNvSpPr txBox="1">
            <a:spLocks noGrp="1"/>
          </p:cNvSpPr>
          <p:nvPr>
            <p:ph type="body" idx="1"/>
          </p:nvPr>
        </p:nvSpPr>
        <p:spPr>
          <a:xfrm>
            <a:off x="0" y="3121560"/>
            <a:ext cx="11926080" cy="6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1"/>
          <p:cNvSpPr txBox="1">
            <a:spLocks noGrp="1"/>
          </p:cNvSpPr>
          <p:nvPr>
            <p:ph type="body" idx="2"/>
          </p:nvPr>
        </p:nvSpPr>
        <p:spPr>
          <a:xfrm>
            <a:off x="12522600" y="3121560"/>
            <a:ext cx="11926080" cy="6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8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58"/>
          <p:cNvSpPr txBox="1">
            <a:spLocks noGrp="1"/>
          </p:cNvSpPr>
          <p:nvPr>
            <p:ph type="body" idx="1"/>
          </p:nvPr>
        </p:nvSpPr>
        <p:spPr>
          <a:xfrm>
            <a:off x="0" y="3121560"/>
            <a:ext cx="2443932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58"/>
          <p:cNvSpPr txBox="1">
            <a:spLocks noGrp="1"/>
          </p:cNvSpPr>
          <p:nvPr>
            <p:ph type="body" idx="2"/>
          </p:nvPr>
        </p:nvSpPr>
        <p:spPr>
          <a:xfrm>
            <a:off x="0" y="6448320"/>
            <a:ext cx="2443932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9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59"/>
          <p:cNvSpPr txBox="1">
            <a:spLocks noGrp="1"/>
          </p:cNvSpPr>
          <p:nvPr>
            <p:ph type="body" idx="1"/>
          </p:nvPr>
        </p:nvSpPr>
        <p:spPr>
          <a:xfrm>
            <a:off x="0" y="312156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9"/>
          <p:cNvSpPr txBox="1">
            <a:spLocks noGrp="1"/>
          </p:cNvSpPr>
          <p:nvPr>
            <p:ph type="body" idx="2"/>
          </p:nvPr>
        </p:nvSpPr>
        <p:spPr>
          <a:xfrm>
            <a:off x="12522600" y="312156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59"/>
          <p:cNvSpPr txBox="1">
            <a:spLocks noGrp="1"/>
          </p:cNvSpPr>
          <p:nvPr>
            <p:ph type="body" idx="3"/>
          </p:nvPr>
        </p:nvSpPr>
        <p:spPr>
          <a:xfrm>
            <a:off x="0" y="644832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59"/>
          <p:cNvSpPr txBox="1">
            <a:spLocks noGrp="1"/>
          </p:cNvSpPr>
          <p:nvPr>
            <p:ph type="body" idx="4"/>
          </p:nvPr>
        </p:nvSpPr>
        <p:spPr>
          <a:xfrm>
            <a:off x="12522600" y="644832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0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60"/>
          <p:cNvSpPr txBox="1">
            <a:spLocks noGrp="1"/>
          </p:cNvSpPr>
          <p:nvPr>
            <p:ph type="body" idx="1"/>
          </p:nvPr>
        </p:nvSpPr>
        <p:spPr>
          <a:xfrm>
            <a:off x="0" y="3121560"/>
            <a:ext cx="786924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60"/>
          <p:cNvSpPr txBox="1">
            <a:spLocks noGrp="1"/>
          </p:cNvSpPr>
          <p:nvPr>
            <p:ph type="body" idx="2"/>
          </p:nvPr>
        </p:nvSpPr>
        <p:spPr>
          <a:xfrm>
            <a:off x="8263080" y="3121560"/>
            <a:ext cx="786924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0"/>
          <p:cNvSpPr txBox="1">
            <a:spLocks noGrp="1"/>
          </p:cNvSpPr>
          <p:nvPr>
            <p:ph type="body" idx="3"/>
          </p:nvPr>
        </p:nvSpPr>
        <p:spPr>
          <a:xfrm>
            <a:off x="16526160" y="3121560"/>
            <a:ext cx="786924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60"/>
          <p:cNvSpPr txBox="1">
            <a:spLocks noGrp="1"/>
          </p:cNvSpPr>
          <p:nvPr>
            <p:ph type="body" idx="4"/>
          </p:nvPr>
        </p:nvSpPr>
        <p:spPr>
          <a:xfrm>
            <a:off x="0" y="6448320"/>
            <a:ext cx="786924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60"/>
          <p:cNvSpPr txBox="1">
            <a:spLocks noGrp="1"/>
          </p:cNvSpPr>
          <p:nvPr>
            <p:ph type="body" idx="5"/>
          </p:nvPr>
        </p:nvSpPr>
        <p:spPr>
          <a:xfrm>
            <a:off x="8263080" y="6448320"/>
            <a:ext cx="786924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60"/>
          <p:cNvSpPr txBox="1">
            <a:spLocks noGrp="1"/>
          </p:cNvSpPr>
          <p:nvPr>
            <p:ph type="body" idx="6"/>
          </p:nvPr>
        </p:nvSpPr>
        <p:spPr>
          <a:xfrm>
            <a:off x="16526160" y="6448320"/>
            <a:ext cx="786924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2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3"/>
          <p:cNvSpPr txBox="1">
            <a:spLocks noGrp="1"/>
          </p:cNvSpPr>
          <p:nvPr>
            <p:ph type="subTitle" idx="1"/>
          </p:nvPr>
        </p:nvSpPr>
        <p:spPr>
          <a:xfrm>
            <a:off x="1218600" y="547200"/>
            <a:ext cx="21939480" cy="1061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4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4"/>
          <p:cNvSpPr txBox="1">
            <a:spLocks noGrp="1"/>
          </p:cNvSpPr>
          <p:nvPr>
            <p:ph type="body" idx="1"/>
          </p:nvPr>
        </p:nvSpPr>
        <p:spPr>
          <a:xfrm>
            <a:off x="0" y="312156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4"/>
          <p:cNvSpPr txBox="1">
            <a:spLocks noGrp="1"/>
          </p:cNvSpPr>
          <p:nvPr>
            <p:ph type="body" idx="2"/>
          </p:nvPr>
        </p:nvSpPr>
        <p:spPr>
          <a:xfrm>
            <a:off x="12522600" y="3121560"/>
            <a:ext cx="11926080" cy="6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4"/>
          <p:cNvSpPr txBox="1">
            <a:spLocks noGrp="1"/>
          </p:cNvSpPr>
          <p:nvPr>
            <p:ph type="body" idx="3"/>
          </p:nvPr>
        </p:nvSpPr>
        <p:spPr>
          <a:xfrm>
            <a:off x="0" y="644832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5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5"/>
          <p:cNvSpPr txBox="1">
            <a:spLocks noGrp="1"/>
          </p:cNvSpPr>
          <p:nvPr>
            <p:ph type="body" idx="1"/>
          </p:nvPr>
        </p:nvSpPr>
        <p:spPr>
          <a:xfrm>
            <a:off x="0" y="3121560"/>
            <a:ext cx="11926080" cy="6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5"/>
          <p:cNvSpPr txBox="1">
            <a:spLocks noGrp="1"/>
          </p:cNvSpPr>
          <p:nvPr>
            <p:ph type="body" idx="2"/>
          </p:nvPr>
        </p:nvSpPr>
        <p:spPr>
          <a:xfrm>
            <a:off x="12522600" y="312156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5"/>
          <p:cNvSpPr txBox="1">
            <a:spLocks noGrp="1"/>
          </p:cNvSpPr>
          <p:nvPr>
            <p:ph type="body" idx="3"/>
          </p:nvPr>
        </p:nvSpPr>
        <p:spPr>
          <a:xfrm>
            <a:off x="12522600" y="644832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6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6"/>
          <p:cNvSpPr txBox="1">
            <a:spLocks noGrp="1"/>
          </p:cNvSpPr>
          <p:nvPr>
            <p:ph type="body" idx="1"/>
          </p:nvPr>
        </p:nvSpPr>
        <p:spPr>
          <a:xfrm>
            <a:off x="0" y="312156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6"/>
          <p:cNvSpPr txBox="1">
            <a:spLocks noGrp="1"/>
          </p:cNvSpPr>
          <p:nvPr>
            <p:ph type="body" idx="2"/>
          </p:nvPr>
        </p:nvSpPr>
        <p:spPr>
          <a:xfrm>
            <a:off x="12522600" y="312156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6"/>
          <p:cNvSpPr txBox="1">
            <a:spLocks noGrp="1"/>
          </p:cNvSpPr>
          <p:nvPr>
            <p:ph type="body" idx="3"/>
          </p:nvPr>
        </p:nvSpPr>
        <p:spPr>
          <a:xfrm>
            <a:off x="0" y="6448320"/>
            <a:ext cx="2443932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7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7"/>
          <p:cNvSpPr txBox="1">
            <a:spLocks noGrp="1"/>
          </p:cNvSpPr>
          <p:nvPr>
            <p:ph type="body" idx="1"/>
          </p:nvPr>
        </p:nvSpPr>
        <p:spPr>
          <a:xfrm>
            <a:off x="0" y="3121560"/>
            <a:ext cx="2443932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7"/>
          <p:cNvSpPr txBox="1">
            <a:spLocks noGrp="1"/>
          </p:cNvSpPr>
          <p:nvPr>
            <p:ph type="body" idx="2"/>
          </p:nvPr>
        </p:nvSpPr>
        <p:spPr>
          <a:xfrm>
            <a:off x="0" y="6448320"/>
            <a:ext cx="2443932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8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8"/>
          <p:cNvSpPr txBox="1">
            <a:spLocks noGrp="1"/>
          </p:cNvSpPr>
          <p:nvPr>
            <p:ph type="body" idx="1"/>
          </p:nvPr>
        </p:nvSpPr>
        <p:spPr>
          <a:xfrm>
            <a:off x="0" y="312156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8"/>
          <p:cNvSpPr txBox="1">
            <a:spLocks noGrp="1"/>
          </p:cNvSpPr>
          <p:nvPr>
            <p:ph type="body" idx="2"/>
          </p:nvPr>
        </p:nvSpPr>
        <p:spPr>
          <a:xfrm>
            <a:off x="12522600" y="312156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8"/>
          <p:cNvSpPr txBox="1">
            <a:spLocks noGrp="1"/>
          </p:cNvSpPr>
          <p:nvPr>
            <p:ph type="body" idx="3"/>
          </p:nvPr>
        </p:nvSpPr>
        <p:spPr>
          <a:xfrm>
            <a:off x="0" y="644832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8"/>
          <p:cNvSpPr txBox="1">
            <a:spLocks noGrp="1"/>
          </p:cNvSpPr>
          <p:nvPr>
            <p:ph type="body" idx="4"/>
          </p:nvPr>
        </p:nvSpPr>
        <p:spPr>
          <a:xfrm>
            <a:off x="12522600" y="6448320"/>
            <a:ext cx="11926080" cy="303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/>
          <p:nvPr/>
        </p:nvSpPr>
        <p:spPr>
          <a:xfrm>
            <a:off x="22087080" y="818640"/>
            <a:ext cx="1922760" cy="59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8287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es-CL" sz="2400" b="1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‹Nº›</a:t>
            </a:fld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9"/>
          <p:cNvSpPr/>
          <p:nvPr/>
        </p:nvSpPr>
        <p:spPr>
          <a:xfrm>
            <a:off x="22708800" y="750960"/>
            <a:ext cx="687240" cy="687240"/>
          </a:xfrm>
          <a:prstGeom prst="ellipse">
            <a:avLst/>
          </a:prstGeom>
          <a:noFill/>
          <a:ln w="12700" cap="flat" cmpd="sng">
            <a:solidFill>
              <a:srgbClr val="73757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2" name="Google Shape;12;p29"/>
          <p:cNvSpPr/>
          <p:nvPr/>
        </p:nvSpPr>
        <p:spPr>
          <a:xfrm>
            <a:off x="10396800" y="0"/>
            <a:ext cx="3611160" cy="277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3" name="Google Shape;13;p29"/>
          <p:cNvSpPr txBox="1">
            <a:spLocks noGrp="1"/>
          </p:cNvSpPr>
          <p:nvPr>
            <p:ph type="body" idx="1"/>
          </p:nvPr>
        </p:nvSpPr>
        <p:spPr>
          <a:xfrm>
            <a:off x="-3240" y="0"/>
            <a:ext cx="24426360" cy="13715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1"/>
          <p:cNvSpPr/>
          <p:nvPr/>
        </p:nvSpPr>
        <p:spPr>
          <a:xfrm>
            <a:off x="22087080" y="818640"/>
            <a:ext cx="1922760" cy="59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8287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es-CL" sz="2400" b="1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‹Nº›</a:t>
            </a:fld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31"/>
          <p:cNvSpPr/>
          <p:nvPr/>
        </p:nvSpPr>
        <p:spPr>
          <a:xfrm>
            <a:off x="22708800" y="750960"/>
            <a:ext cx="687240" cy="687240"/>
          </a:xfrm>
          <a:prstGeom prst="ellipse">
            <a:avLst/>
          </a:prstGeom>
          <a:noFill/>
          <a:ln w="12700" cap="flat" cmpd="sng">
            <a:solidFill>
              <a:srgbClr val="73757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66" name="Google Shape;66;p31"/>
          <p:cNvSpPr/>
          <p:nvPr/>
        </p:nvSpPr>
        <p:spPr>
          <a:xfrm>
            <a:off x="10396800" y="0"/>
            <a:ext cx="3611160" cy="277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67" name="Google Shape;67;p31"/>
          <p:cNvSpPr txBox="1">
            <a:spLocks noGrp="1"/>
          </p:cNvSpPr>
          <p:nvPr>
            <p:ph type="body" idx="1"/>
          </p:nvPr>
        </p:nvSpPr>
        <p:spPr>
          <a:xfrm>
            <a:off x="0" y="3419640"/>
            <a:ext cx="24377400" cy="6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posición de imagen 4" descr="Edificio con letrero en frente y tienda al lado&#10;&#10;Descripción generada automáticamente con confianza media">
            <a:extLst>
              <a:ext uri="{FF2B5EF4-FFF2-40B4-BE49-F238E27FC236}">
                <a16:creationId xmlns:a16="http://schemas.microsoft.com/office/drawing/2014/main" id="{1E6FD052-DD52-A3C1-02B2-F9EFE78958AD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" r="952"/>
          <a:stretch/>
        </p:blipFill>
        <p:spPr>
          <a:xfrm>
            <a:off x="0" y="-83545"/>
            <a:ext cx="24377649" cy="13818577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94" name="Google Shape;294;p1"/>
          <p:cNvSpPr/>
          <p:nvPr/>
        </p:nvSpPr>
        <p:spPr>
          <a:xfrm>
            <a:off x="8086680" y="-114300"/>
            <a:ext cx="8200800" cy="9478440"/>
          </a:xfrm>
          <a:prstGeom prst="rect">
            <a:avLst/>
          </a:prstGeom>
          <a:solidFill>
            <a:schemeClr val="accent1">
              <a:alpha val="64313"/>
            </a:schemeClr>
          </a:solidFill>
          <a:ln>
            <a:noFill/>
          </a:ln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95" name="Google Shape;29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60680" y="915840"/>
            <a:ext cx="3055680" cy="3110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6" name="Google Shape;296;p1"/>
          <p:cNvGrpSpPr/>
          <p:nvPr/>
        </p:nvGrpSpPr>
        <p:grpSpPr>
          <a:xfrm>
            <a:off x="8203654" y="4627400"/>
            <a:ext cx="8002440" cy="3962876"/>
            <a:chOff x="8224920" y="4627400"/>
            <a:chExt cx="8002440" cy="3962876"/>
          </a:xfrm>
        </p:grpSpPr>
        <p:sp>
          <p:nvSpPr>
            <p:cNvPr id="297" name="Google Shape;297;p1"/>
            <p:cNvSpPr/>
            <p:nvPr/>
          </p:nvSpPr>
          <p:spPr>
            <a:xfrm>
              <a:off x="8224920" y="4627400"/>
              <a:ext cx="8002440" cy="2750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sp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200"/>
                <a:buFont typeface="Arial"/>
                <a:buNone/>
              </a:pPr>
              <a:r>
                <a:rPr lang="es-CL" sz="7200" dirty="0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INFORMACIÓN CAPSTONE PROJECT </a:t>
              </a:r>
              <a:endParaRPr sz="7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1"/>
            <p:cNvSpPr/>
            <p:nvPr/>
          </p:nvSpPr>
          <p:spPr>
            <a:xfrm>
              <a:off x="9330983" y="8006955"/>
              <a:ext cx="5754726" cy="5833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sp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s-CL" sz="4000" dirty="0">
                  <a:solidFill>
                    <a:schemeClr val="lt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1ER SEMESTRE 2025</a:t>
              </a:r>
              <a:endParaRPr sz="4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D8C2862D-588C-8B8B-A484-129F5C7A9A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9386" y="10973979"/>
            <a:ext cx="5463763" cy="2395616"/>
          </a:xfrm>
          <a:prstGeom prst="rect">
            <a:avLst/>
          </a:prstGeom>
        </p:spPr>
      </p:pic>
      <p:sp>
        <p:nvSpPr>
          <p:cNvPr id="5" name="Google Shape;298;p1">
            <a:extLst>
              <a:ext uri="{FF2B5EF4-FFF2-40B4-BE49-F238E27FC236}">
                <a16:creationId xmlns:a16="http://schemas.microsoft.com/office/drawing/2014/main" id="{A38F0CD8-B991-C36F-A317-7E03E4EFA223}"/>
              </a:ext>
            </a:extLst>
          </p:cNvPr>
          <p:cNvSpPr/>
          <p:nvPr/>
        </p:nvSpPr>
        <p:spPr>
          <a:xfrm>
            <a:off x="161578" y="12887185"/>
            <a:ext cx="18794304" cy="107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sp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CL" sz="40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Secretaría Docente EIC</a:t>
            </a:r>
          </a:p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91840A9-6B36-F312-3AEF-E76D760A62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501" b="17496"/>
          <a:stretch/>
        </p:blipFill>
        <p:spPr>
          <a:xfrm>
            <a:off x="3980270" y="760780"/>
            <a:ext cx="18475694" cy="12194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Google Shape;526;p17">
            <a:extLst>
              <a:ext uri="{FF2B5EF4-FFF2-40B4-BE49-F238E27FC236}">
                <a16:creationId xmlns:a16="http://schemas.microsoft.com/office/drawing/2014/main" id="{4EF9C7F3-A29B-F525-C98B-93AC9D3A6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450" y="1669574"/>
            <a:ext cx="2250016" cy="10376852"/>
          </a:xfrm>
          <a:prstGeom prst="rect">
            <a:avLst/>
          </a:prstGeom>
          <a:noFill/>
          <a:ln>
            <a:noFill/>
          </a:ln>
        </p:spPr>
        <p:txBody>
          <a:bodyPr spcFirstLastPara="1" vert="wordArtVert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s-ES" sz="7200" i="0" u="none" strike="noStrike" cap="none" dirty="0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rPr>
              <a:t>RECORDAR </a:t>
            </a:r>
            <a:br>
              <a:rPr lang="es-ES" sz="7200" i="0" u="none" strike="noStrike" cap="none" dirty="0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rPr>
            </a:br>
            <a:r>
              <a:rPr lang="es-ES" sz="7200" i="0" u="none" strike="noStrike" cap="none" dirty="0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rPr>
              <a:t>SIEMPRE</a:t>
            </a:r>
            <a:endParaRPr lang="es-ES" sz="7200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381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B970A-A815-9944-80AD-8007B231A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BEA06AF-21EC-1ECC-32F6-A03EB5B83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77650" cy="1373287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6F6E058-FF85-9FAE-6318-E92700693F0A}"/>
              </a:ext>
            </a:extLst>
          </p:cNvPr>
          <p:cNvSpPr txBox="1"/>
          <p:nvPr/>
        </p:nvSpPr>
        <p:spPr>
          <a:xfrm>
            <a:off x="701749" y="170121"/>
            <a:ext cx="240721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3800" b="1" dirty="0"/>
              <a:t>ALGUNAS EXPERIENCIAS</a:t>
            </a:r>
          </a:p>
        </p:txBody>
      </p:sp>
    </p:spTree>
    <p:extLst>
      <p:ext uri="{BB962C8B-B14F-4D97-AF65-F5344CB8AC3E}">
        <p14:creationId xmlns:p14="http://schemas.microsoft.com/office/powerpoint/2010/main" val="1454484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4-10-28 at 08.31.44">
            <a:hlinkClick r:id="" action="ppaction://media"/>
            <a:extLst>
              <a:ext uri="{FF2B5EF4-FFF2-40B4-BE49-F238E27FC236}">
                <a16:creationId xmlns:a16="http://schemas.microsoft.com/office/drawing/2014/main" id="{E18CEF42-DF62-CEE5-09A8-68687BB132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4897" y="292608"/>
            <a:ext cx="21342223" cy="12080503"/>
          </a:xfrm>
          <a:prstGeom prst="rect">
            <a:avLst/>
          </a:prstGeom>
        </p:spPr>
      </p:pic>
      <p:sp>
        <p:nvSpPr>
          <p:cNvPr id="6" name="Google Shape;303;p2">
            <a:extLst>
              <a:ext uri="{FF2B5EF4-FFF2-40B4-BE49-F238E27FC236}">
                <a16:creationId xmlns:a16="http://schemas.microsoft.com/office/drawing/2014/main" id="{4CBFEE8B-C179-4DE2-34D3-E215222F07D9}"/>
              </a:ext>
            </a:extLst>
          </p:cNvPr>
          <p:cNvSpPr/>
          <p:nvPr/>
        </p:nvSpPr>
        <p:spPr>
          <a:xfrm>
            <a:off x="5820346" y="12510887"/>
            <a:ext cx="15887383" cy="583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s-ES" sz="4000" dirty="0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rPr>
              <a:t>LUCIANO.SEPULVEDA@ALUMNOS.UCN.CL</a:t>
            </a:r>
            <a:endParaRPr lang="es-ES" sz="4000" b="0" i="0" u="none" strike="noStrike" cap="none" dirty="0">
              <a:solidFill>
                <a:schemeClr val="accent1"/>
              </a:solidFill>
              <a:sym typeface="Arial"/>
            </a:endParaRPr>
          </a:p>
        </p:txBody>
      </p:sp>
      <p:sp>
        <p:nvSpPr>
          <p:cNvPr id="7" name="Google Shape;303;p2">
            <a:extLst>
              <a:ext uri="{FF2B5EF4-FFF2-40B4-BE49-F238E27FC236}">
                <a16:creationId xmlns:a16="http://schemas.microsoft.com/office/drawing/2014/main" id="{AC5696FD-E7DA-4E12-A805-0CD860CBC213}"/>
              </a:ext>
            </a:extLst>
          </p:cNvPr>
          <p:cNvSpPr/>
          <p:nvPr/>
        </p:nvSpPr>
        <p:spPr>
          <a:xfrm>
            <a:off x="11257978" y="13094208"/>
            <a:ext cx="15887383" cy="583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s-ES" sz="4000" dirty="0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rPr>
              <a:t>PEDRO.AYALA@ALUMNOS.UCN.CL</a:t>
            </a:r>
            <a:endParaRPr lang="es-ES" sz="4000" b="0" i="0" u="none" strike="noStrike" cap="none" dirty="0">
              <a:solidFill>
                <a:schemeClr val="accent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711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3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>
          <a:extLst>
            <a:ext uri="{FF2B5EF4-FFF2-40B4-BE49-F238E27FC236}">
              <a16:creationId xmlns:a16="http://schemas.microsoft.com/office/drawing/2014/main" id="{FC46254D-6875-7F5D-E3DF-4995A4FB8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posición de imagen 4" descr="Edificio con letrero en frente y tienda al lado&#10;&#10;Descripción generada automáticamente con confianza media">
            <a:extLst>
              <a:ext uri="{FF2B5EF4-FFF2-40B4-BE49-F238E27FC236}">
                <a16:creationId xmlns:a16="http://schemas.microsoft.com/office/drawing/2014/main" id="{1E0DF630-68E2-717B-A149-F44504E3A946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" r="952"/>
          <a:stretch/>
        </p:blipFill>
        <p:spPr>
          <a:xfrm>
            <a:off x="0" y="-83545"/>
            <a:ext cx="24377649" cy="13818577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94" name="Google Shape;294;p1">
            <a:extLst>
              <a:ext uri="{FF2B5EF4-FFF2-40B4-BE49-F238E27FC236}">
                <a16:creationId xmlns:a16="http://schemas.microsoft.com/office/drawing/2014/main" id="{0CACB566-7187-5096-40BE-72D47DCCEE9F}"/>
              </a:ext>
            </a:extLst>
          </p:cNvPr>
          <p:cNvSpPr/>
          <p:nvPr/>
        </p:nvSpPr>
        <p:spPr>
          <a:xfrm>
            <a:off x="8086680" y="-114300"/>
            <a:ext cx="8200800" cy="9478440"/>
          </a:xfrm>
          <a:prstGeom prst="rect">
            <a:avLst/>
          </a:prstGeom>
          <a:solidFill>
            <a:schemeClr val="accent1">
              <a:alpha val="64313"/>
            </a:schemeClr>
          </a:solidFill>
          <a:ln>
            <a:noFill/>
          </a:ln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95" name="Google Shape;295;p1">
            <a:extLst>
              <a:ext uri="{FF2B5EF4-FFF2-40B4-BE49-F238E27FC236}">
                <a16:creationId xmlns:a16="http://schemas.microsoft.com/office/drawing/2014/main" id="{8158FED6-65AD-387A-ED9B-786972339D0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60680" y="915840"/>
            <a:ext cx="3055680" cy="3110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6" name="Google Shape;296;p1">
            <a:extLst>
              <a:ext uri="{FF2B5EF4-FFF2-40B4-BE49-F238E27FC236}">
                <a16:creationId xmlns:a16="http://schemas.microsoft.com/office/drawing/2014/main" id="{99FD9FA4-16FD-C921-6C9C-603E2884E389}"/>
              </a:ext>
            </a:extLst>
          </p:cNvPr>
          <p:cNvGrpSpPr/>
          <p:nvPr/>
        </p:nvGrpSpPr>
        <p:grpSpPr>
          <a:xfrm>
            <a:off x="8203654" y="4627400"/>
            <a:ext cx="8002440" cy="3962876"/>
            <a:chOff x="8224920" y="4627400"/>
            <a:chExt cx="8002440" cy="3962876"/>
          </a:xfrm>
        </p:grpSpPr>
        <p:sp>
          <p:nvSpPr>
            <p:cNvPr id="297" name="Google Shape;297;p1">
              <a:extLst>
                <a:ext uri="{FF2B5EF4-FFF2-40B4-BE49-F238E27FC236}">
                  <a16:creationId xmlns:a16="http://schemas.microsoft.com/office/drawing/2014/main" id="{0892324A-3FB2-042A-1B08-A321EDCCA985}"/>
                </a:ext>
              </a:extLst>
            </p:cNvPr>
            <p:cNvSpPr/>
            <p:nvPr/>
          </p:nvSpPr>
          <p:spPr>
            <a:xfrm>
              <a:off x="8224920" y="4627400"/>
              <a:ext cx="8002440" cy="2750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sp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200"/>
                <a:buFont typeface="Arial"/>
                <a:buNone/>
              </a:pPr>
              <a:r>
                <a:rPr lang="es-CL" sz="7200" dirty="0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INFORMACIÓN CAPSTONE PROJECT </a:t>
              </a:r>
              <a:endParaRPr sz="7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1">
              <a:extLst>
                <a:ext uri="{FF2B5EF4-FFF2-40B4-BE49-F238E27FC236}">
                  <a16:creationId xmlns:a16="http://schemas.microsoft.com/office/drawing/2014/main" id="{20CEE464-676B-C72E-453E-45D9EBDCF13B}"/>
                </a:ext>
              </a:extLst>
            </p:cNvPr>
            <p:cNvSpPr/>
            <p:nvPr/>
          </p:nvSpPr>
          <p:spPr>
            <a:xfrm>
              <a:off x="9330983" y="8006955"/>
              <a:ext cx="5754726" cy="5833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sp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s-CL" sz="4000" dirty="0">
                  <a:solidFill>
                    <a:schemeClr val="lt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1ER SEMESTRE 2025</a:t>
              </a:r>
              <a:endParaRPr sz="4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F02ECD36-456C-55C7-ECEA-FB0D983D94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9386" y="10973979"/>
            <a:ext cx="5463763" cy="2395616"/>
          </a:xfrm>
          <a:prstGeom prst="rect">
            <a:avLst/>
          </a:prstGeom>
        </p:spPr>
      </p:pic>
      <p:sp>
        <p:nvSpPr>
          <p:cNvPr id="5" name="Google Shape;298;p1">
            <a:extLst>
              <a:ext uri="{FF2B5EF4-FFF2-40B4-BE49-F238E27FC236}">
                <a16:creationId xmlns:a16="http://schemas.microsoft.com/office/drawing/2014/main" id="{E2A70E4A-7E21-9AF7-A595-01EB12734208}"/>
              </a:ext>
            </a:extLst>
          </p:cNvPr>
          <p:cNvSpPr/>
          <p:nvPr/>
        </p:nvSpPr>
        <p:spPr>
          <a:xfrm>
            <a:off x="161578" y="12887185"/>
            <a:ext cx="18794304" cy="107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sp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CL" sz="40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Secretaría Docente EIC</a:t>
            </a:r>
          </a:p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8313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"/>
          <p:cNvSpPr/>
          <p:nvPr/>
        </p:nvSpPr>
        <p:spPr>
          <a:xfrm>
            <a:off x="4245133" y="505298"/>
            <a:ext cx="15887383" cy="97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s-CL" sz="7200" b="0" i="0" u="none" strike="noStrike" cap="none" dirty="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CONTENIDOS A DESARROLLAR</a:t>
            </a:r>
            <a:endParaRPr sz="72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304" name="Google Shape;304;p2"/>
          <p:cNvSpPr/>
          <p:nvPr/>
        </p:nvSpPr>
        <p:spPr>
          <a:xfrm>
            <a:off x="886795" y="1482573"/>
            <a:ext cx="22604059" cy="93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00" tIns="122025" rIns="243700" bIns="122025" anchor="t" anchorCtr="0">
            <a:noAutofit/>
          </a:bodyPr>
          <a:lstStyle/>
          <a:p>
            <a:pPr marL="914400" marR="0" lvl="0" indent="-914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37572"/>
              </a:buClr>
              <a:buSzPts val="4800"/>
              <a:buFont typeface="Lato"/>
              <a:buAutoNum type="arabicPeriod"/>
            </a:pPr>
            <a:endParaRPr lang="es-CL" sz="4800" b="0" i="0" u="none" strike="noStrike" cap="none" dirty="0">
              <a:solidFill>
                <a:schemeClr val="dk1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marL="914400" indent="-914400">
              <a:lnSpc>
                <a:spcPct val="150000"/>
              </a:lnSpc>
              <a:buClr>
                <a:srgbClr val="737572"/>
              </a:buClr>
              <a:buSzPts val="4800"/>
              <a:buFont typeface="+mj-lt"/>
              <a:buAutoNum type="arabicPeriod"/>
            </a:pPr>
            <a:r>
              <a:rPr lang="es-CL" sz="4800" dirty="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¿QUÉ ES CAPSTONE PROJECT?</a:t>
            </a:r>
          </a:p>
          <a:p>
            <a:pPr marL="914400" indent="-914400">
              <a:lnSpc>
                <a:spcPct val="150000"/>
              </a:lnSpc>
              <a:buClr>
                <a:srgbClr val="737572"/>
              </a:buClr>
              <a:buSzPts val="4800"/>
              <a:buFont typeface="+mj-lt"/>
              <a:buAutoNum type="arabicPeriod"/>
            </a:pPr>
            <a:r>
              <a:rPr lang="es-CL" sz="4800" dirty="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REQUISITOS PARA INSCRIBIR CAPSTONE</a:t>
            </a:r>
          </a:p>
          <a:p>
            <a:pPr marL="685800" indent="-685800">
              <a:lnSpc>
                <a:spcPct val="150000"/>
              </a:lnSpc>
              <a:buClr>
                <a:srgbClr val="737572"/>
              </a:buClr>
              <a:buSzPts val="4800"/>
              <a:buFont typeface="Wingdings" panose="05000000000000000000" pitchFamily="2" charset="2"/>
              <a:buChar char="§"/>
            </a:pPr>
            <a:r>
              <a:rPr lang="es-CL" sz="4800" dirty="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Académicos</a:t>
            </a:r>
          </a:p>
          <a:p>
            <a:pPr marL="685800" indent="-685800">
              <a:lnSpc>
                <a:spcPct val="150000"/>
              </a:lnSpc>
              <a:buClr>
                <a:srgbClr val="737572"/>
              </a:buClr>
              <a:buSzPts val="4800"/>
              <a:buFont typeface="Wingdings" panose="05000000000000000000" pitchFamily="2" charset="2"/>
              <a:buChar char="§"/>
            </a:pPr>
            <a:r>
              <a:rPr lang="es-CL" sz="4800" dirty="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Personales</a:t>
            </a:r>
          </a:p>
          <a:p>
            <a:pPr marL="914400" indent="-914400">
              <a:lnSpc>
                <a:spcPct val="150000"/>
              </a:lnSpc>
              <a:buClr>
                <a:srgbClr val="737572"/>
              </a:buClr>
              <a:buSzPts val="4800"/>
              <a:buFont typeface="+mj-lt"/>
              <a:buAutoNum type="arabicPeriod" startAt="2"/>
            </a:pPr>
            <a:r>
              <a:rPr lang="es-CL" sz="4800" dirty="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MODALIDADES DE CAPSTONE</a:t>
            </a:r>
          </a:p>
          <a:p>
            <a:pPr marL="914400" indent="-914400">
              <a:lnSpc>
                <a:spcPct val="150000"/>
              </a:lnSpc>
              <a:buClr>
                <a:srgbClr val="737572"/>
              </a:buClr>
              <a:buSzPts val="4800"/>
              <a:buFont typeface="+mj-lt"/>
              <a:buAutoNum type="arabicPeriod" startAt="2"/>
            </a:pPr>
            <a:r>
              <a:rPr lang="es-CL" sz="4800" dirty="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CONSIDERACIONES IMPORTANTES</a:t>
            </a:r>
            <a:endParaRPr lang="es-CL" sz="4800" b="0" i="0" u="none" strike="noStrike" cap="none" dirty="0">
              <a:solidFill>
                <a:schemeClr val="dk1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marL="914400" marR="0" lvl="0" indent="-914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37572"/>
              </a:buClr>
              <a:buSzPts val="4800"/>
              <a:buFont typeface="+mj-lt"/>
              <a:buAutoNum type="arabicPeriod" startAt="3"/>
            </a:pPr>
            <a:r>
              <a:rPr lang="es-CL" sz="4800" dirty="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HITOS IMPORTANTES</a:t>
            </a:r>
          </a:p>
          <a:p>
            <a:pPr marL="914400" marR="0" lvl="0" indent="-914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37572"/>
              </a:buClr>
              <a:buSzPts val="4800"/>
              <a:buFont typeface="+mj-lt"/>
              <a:buAutoNum type="arabicPeriod" startAt="3"/>
            </a:pPr>
            <a:r>
              <a:rPr lang="es-CL" sz="4800" dirty="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FICHA DE PROYECTO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37572"/>
              </a:buClr>
              <a:buSzPts val="4800"/>
            </a:pPr>
            <a:endParaRPr lang="es-CL" sz="4800" dirty="0">
              <a:solidFill>
                <a:schemeClr val="dk1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>
              <a:lnSpc>
                <a:spcPct val="150000"/>
              </a:lnSpc>
              <a:buClr>
                <a:srgbClr val="737572"/>
              </a:buClr>
              <a:buSzPts val="4800"/>
            </a:pPr>
            <a:endParaRPr lang="es-CL" sz="4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914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37572"/>
              </a:buClr>
              <a:buSzPts val="4800"/>
              <a:buFont typeface="Lato"/>
              <a:buAutoNum type="arabicPeriod"/>
            </a:pPr>
            <a:endParaRPr sz="4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D609D3B-52B3-00D9-AB3F-2F5794C5BA31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420537" y="8950186"/>
            <a:ext cx="714215" cy="3994906"/>
          </a:xfrm>
        </p:spPr>
        <p:txBody>
          <a:bodyPr vert="wordArtVert">
            <a:normAutofit/>
          </a:bodyPr>
          <a:lstStyle/>
          <a:p>
            <a:r>
              <a:rPr lang="es-CL" sz="3200" b="1" dirty="0">
                <a:solidFill>
                  <a:srgbClr val="FF0000"/>
                </a:solidFill>
              </a:rPr>
              <a:t>DESAFÍO</a:t>
            </a:r>
          </a:p>
        </p:txBody>
      </p:sp>
      <p:sp>
        <p:nvSpPr>
          <p:cNvPr id="6" name="Google Shape;303;p2">
            <a:extLst>
              <a:ext uri="{FF2B5EF4-FFF2-40B4-BE49-F238E27FC236}">
                <a16:creationId xmlns:a16="http://schemas.microsoft.com/office/drawing/2014/main" id="{51A24F81-A424-2F78-FE56-63D5B66A4442}"/>
              </a:ext>
            </a:extLst>
          </p:cNvPr>
          <p:cNvSpPr/>
          <p:nvPr/>
        </p:nvSpPr>
        <p:spPr>
          <a:xfrm>
            <a:off x="4518067" y="558257"/>
            <a:ext cx="15887383" cy="97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s-CL" sz="7200" b="0" i="0" u="none" strike="noStrike" cap="none" dirty="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¿Qué es Capstone Project?</a:t>
            </a:r>
            <a:endParaRPr sz="72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9" name="Gráfico 8" descr="Piezas de rompecabezas con relleno sólido">
            <a:extLst>
              <a:ext uri="{FF2B5EF4-FFF2-40B4-BE49-F238E27FC236}">
                <a16:creationId xmlns:a16="http://schemas.microsoft.com/office/drawing/2014/main" id="{9E17BFF1-D73E-AECC-AA44-D1F6A0DAC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47666" y="-764495"/>
            <a:ext cx="20414511" cy="16536171"/>
          </a:xfrm>
          <a:prstGeom prst="rect">
            <a:avLst/>
          </a:prstGeom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AADC2AF-F252-1CC5-4F50-D849EA4713BC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 rot="1198062">
            <a:off x="14527800" y="2304857"/>
            <a:ext cx="4033794" cy="2723772"/>
          </a:xfrm>
        </p:spPr>
        <p:txBody>
          <a:bodyPr anchor="ctr">
            <a:normAutofit lnSpcReduction="10000"/>
          </a:bodyPr>
          <a:lstStyle/>
          <a:p>
            <a:pPr algn="ctr"/>
            <a:r>
              <a:rPr lang="es-CL" sz="6600" b="1" dirty="0">
                <a:solidFill>
                  <a:srgbClr val="FFC000"/>
                </a:solidFill>
              </a:rPr>
              <a:t>Último gran proyecto</a:t>
            </a:r>
          </a:p>
        </p:txBody>
      </p:sp>
      <p:sp>
        <p:nvSpPr>
          <p:cNvPr id="15" name="Marcador de texto 4">
            <a:extLst>
              <a:ext uri="{FF2B5EF4-FFF2-40B4-BE49-F238E27FC236}">
                <a16:creationId xmlns:a16="http://schemas.microsoft.com/office/drawing/2014/main" id="{C80A9891-90EE-EB80-5BD3-0D02572AAEA2}"/>
              </a:ext>
            </a:extLst>
          </p:cNvPr>
          <p:cNvSpPr txBox="1">
            <a:spLocks/>
          </p:cNvSpPr>
          <p:nvPr/>
        </p:nvSpPr>
        <p:spPr>
          <a:xfrm>
            <a:off x="5765893" y="10497767"/>
            <a:ext cx="4417374" cy="2723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CL" sz="4800" b="1" dirty="0">
                <a:solidFill>
                  <a:srgbClr val="FDD7DD"/>
                </a:solidFill>
              </a:rPr>
              <a:t>Resolver problemas reales COMPLEJOS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5885262D-744E-4E73-CF58-C769780E972D}"/>
              </a:ext>
            </a:extLst>
          </p:cNvPr>
          <p:cNvGrpSpPr/>
          <p:nvPr/>
        </p:nvGrpSpPr>
        <p:grpSpPr>
          <a:xfrm>
            <a:off x="5472231" y="3912781"/>
            <a:ext cx="5385504" cy="3827721"/>
            <a:chOff x="5472231" y="4323497"/>
            <a:chExt cx="4990206" cy="3417005"/>
          </a:xfrm>
        </p:grpSpPr>
        <p:sp>
          <p:nvSpPr>
            <p:cNvPr id="10" name="Marcador de texto 4">
              <a:extLst>
                <a:ext uri="{FF2B5EF4-FFF2-40B4-BE49-F238E27FC236}">
                  <a16:creationId xmlns:a16="http://schemas.microsoft.com/office/drawing/2014/main" id="{3C91A4F5-7F1F-917B-5255-B678A4FA29C5}"/>
                </a:ext>
              </a:extLst>
            </p:cNvPr>
            <p:cNvSpPr txBox="1">
              <a:spLocks/>
            </p:cNvSpPr>
            <p:nvPr/>
          </p:nvSpPr>
          <p:spPr>
            <a:xfrm>
              <a:off x="5472231" y="4323497"/>
              <a:ext cx="4990206" cy="34170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rmAutofit fontScale="92500" lnSpcReduction="100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228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L="914400" marR="0" lvl="1" indent="-228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L="1371600" marR="0" lvl="2" indent="-228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L="1828800" marR="0" lvl="3" indent="-228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L="2286000" marR="0" lvl="4" indent="-228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L="2743200" marR="0" lvl="5" indent="-228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L="3200400" marR="0" lvl="6" indent="-228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L="3657600" marR="0" lvl="7" indent="-228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L="4114800" marR="0" lvl="8" indent="-228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228600" indent="0"/>
              <a:r>
                <a:rPr lang="es-CL" sz="7800" b="1" dirty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20</a:t>
              </a:r>
              <a:r>
                <a:rPr lang="es-CL" sz="6000" b="1" dirty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 </a:t>
              </a:r>
            </a:p>
            <a:p>
              <a:pPr marL="228600" indent="0"/>
              <a:r>
                <a:rPr lang="es-CL" sz="7800" b="1" dirty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30</a:t>
              </a:r>
              <a:r>
                <a:rPr lang="es-CL" sz="6000" b="1" dirty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  SCT</a:t>
              </a:r>
              <a:endParaRPr lang="es-CL" sz="540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  <a:p>
              <a:pPr marL="228600" indent="0"/>
              <a:r>
                <a:rPr lang="es-CL" sz="7800" b="1" dirty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48</a:t>
              </a:r>
            </a:p>
            <a:p>
              <a:pPr marL="228600" indent="0"/>
              <a:r>
                <a:rPr lang="es-CL" sz="4000" b="1" dirty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a la semana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480BA093-E624-F028-86F6-9ACFD40C0030}"/>
                </a:ext>
              </a:extLst>
            </p:cNvPr>
            <p:cNvSpPr txBox="1"/>
            <p:nvPr/>
          </p:nvSpPr>
          <p:spPr>
            <a:xfrm>
              <a:off x="6856775" y="6070901"/>
              <a:ext cx="1990946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s-CL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178E6B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HORAS</a:t>
              </a:r>
              <a:r>
                <a:rPr kumimoji="0" lang="es-CL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178E6B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endParaRPr lang="es-CL" dirty="0"/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D67612D9-EF51-6512-A043-2B9C747CB810}"/>
                </a:ext>
              </a:extLst>
            </p:cNvPr>
            <p:cNvSpPr txBox="1"/>
            <p:nvPr/>
          </p:nvSpPr>
          <p:spPr>
            <a:xfrm>
              <a:off x="6852619" y="4614762"/>
              <a:ext cx="28743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CL" sz="4000" b="1" dirty="0">
                  <a:solidFill>
                    <a:srgbClr val="178E6B">
                      <a:lumMod val="20000"/>
                      <a:lumOff val="80000"/>
                    </a:srgbClr>
                  </a:solidFill>
                </a:rPr>
                <a:t>SEMANAS</a:t>
              </a:r>
              <a:endParaRPr lang="es-CL" sz="1600" dirty="0"/>
            </a:p>
          </p:txBody>
        </p:sp>
      </p:grpSp>
      <p:sp>
        <p:nvSpPr>
          <p:cNvPr id="17" name="Marcador de texto 3">
            <a:extLst>
              <a:ext uri="{FF2B5EF4-FFF2-40B4-BE49-F238E27FC236}">
                <a16:creationId xmlns:a16="http://schemas.microsoft.com/office/drawing/2014/main" id="{31C50229-223D-DFD2-36E8-77EB9B29568C}"/>
              </a:ext>
            </a:extLst>
          </p:cNvPr>
          <p:cNvSpPr txBox="1">
            <a:spLocks/>
          </p:cNvSpPr>
          <p:nvPr/>
        </p:nvSpPr>
        <p:spPr>
          <a:xfrm>
            <a:off x="6118466" y="2856823"/>
            <a:ext cx="3349339" cy="52273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L" sz="3600" b="1" dirty="0">
                <a:solidFill>
                  <a:srgbClr val="FF0000"/>
                </a:solidFill>
              </a:rPr>
              <a:t>DEDICACIÓN</a:t>
            </a:r>
          </a:p>
        </p:txBody>
      </p:sp>
      <p:sp>
        <p:nvSpPr>
          <p:cNvPr id="7" name="Marcador de texto 3">
            <a:extLst>
              <a:ext uri="{FF2B5EF4-FFF2-40B4-BE49-F238E27FC236}">
                <a16:creationId xmlns:a16="http://schemas.microsoft.com/office/drawing/2014/main" id="{A343EB67-96A1-C3D9-50C8-FF85B3BD5D66}"/>
              </a:ext>
            </a:extLst>
          </p:cNvPr>
          <p:cNvSpPr txBox="1">
            <a:spLocks/>
          </p:cNvSpPr>
          <p:nvPr/>
        </p:nvSpPr>
        <p:spPr>
          <a:xfrm>
            <a:off x="17437031" y="9162837"/>
            <a:ext cx="714215" cy="3994906"/>
          </a:xfrm>
          <a:prstGeom prst="rect">
            <a:avLst/>
          </a:prstGeom>
          <a:noFill/>
          <a:ln>
            <a:noFill/>
          </a:ln>
        </p:spPr>
        <p:txBody>
          <a:bodyPr spcFirstLastPara="1" vert="wordArtVert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3200" b="1" dirty="0">
                <a:solidFill>
                  <a:srgbClr val="FF0000"/>
                </a:solidFill>
              </a:rPr>
              <a:t>IMPLICA</a:t>
            </a:r>
            <a:endParaRPr lang="es-CL" sz="3200" b="1" dirty="0">
              <a:solidFill>
                <a:srgbClr val="FF0000"/>
              </a:solidFill>
            </a:endParaRP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BE80BB01-6765-940C-7385-08CB4890F8EF}"/>
              </a:ext>
            </a:extLst>
          </p:cNvPr>
          <p:cNvGrpSpPr/>
          <p:nvPr/>
        </p:nvGrpSpPr>
        <p:grpSpPr>
          <a:xfrm>
            <a:off x="10391853" y="9226948"/>
            <a:ext cx="6823319" cy="3829837"/>
            <a:chOff x="10391853" y="9226948"/>
            <a:chExt cx="6823319" cy="3829837"/>
          </a:xfrm>
        </p:grpSpPr>
        <p:sp>
          <p:nvSpPr>
            <p:cNvPr id="2" name="Marcador de texto 4">
              <a:extLst>
                <a:ext uri="{FF2B5EF4-FFF2-40B4-BE49-F238E27FC236}">
                  <a16:creationId xmlns:a16="http://schemas.microsoft.com/office/drawing/2014/main" id="{4EDAD9C8-20B6-79F5-F8A9-0F503F924FD2}"/>
                </a:ext>
              </a:extLst>
            </p:cNvPr>
            <p:cNvSpPr txBox="1">
              <a:spLocks/>
            </p:cNvSpPr>
            <p:nvPr/>
          </p:nvSpPr>
          <p:spPr>
            <a:xfrm>
              <a:off x="10391853" y="10682422"/>
              <a:ext cx="6695729" cy="23743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228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L="914400" marR="0" lvl="1" indent="-228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L="1371600" marR="0" lvl="2" indent="-228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L="1828800" marR="0" lvl="3" indent="-228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L="2286000" marR="0" lvl="4" indent="-228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L="2743200" marR="0" lvl="5" indent="-228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L="3200400" marR="0" lvl="6" indent="-228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L="3657600" marR="0" lvl="7" indent="-228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L="4114800" marR="0" lvl="8" indent="-228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/>
              <a:endParaRPr lang="es-CL" sz="5000" b="1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  <a:p>
              <a:pPr algn="r"/>
              <a:r>
                <a:rPr lang="es-CL" sz="5000" b="1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Autonomía</a:t>
              </a:r>
            </a:p>
            <a:p>
              <a:pPr algn="r"/>
              <a:r>
                <a:rPr lang="es-CL" sz="5000" b="1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Dedicación</a:t>
              </a:r>
            </a:p>
            <a:p>
              <a:pPr algn="r"/>
              <a:r>
                <a:rPr lang="es-CL" sz="5000" b="1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Compromiso </a:t>
              </a:r>
            </a:p>
            <a:p>
              <a:pPr algn="r"/>
              <a:r>
                <a:rPr lang="es-CL" sz="5000" b="1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Responsabilidad</a:t>
              </a:r>
            </a:p>
            <a:p>
              <a:pPr algn="r"/>
              <a:endParaRPr lang="es-CL" sz="5000" b="1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3EA905E4-5C99-761A-4C9D-71A99A423332}"/>
                </a:ext>
              </a:extLst>
            </p:cNvPr>
            <p:cNvSpPr txBox="1"/>
            <p:nvPr/>
          </p:nvSpPr>
          <p:spPr>
            <a:xfrm>
              <a:off x="13867307" y="9226948"/>
              <a:ext cx="334786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s-CL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1D68A6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100% </a:t>
              </a:r>
            </a:p>
            <a:p>
              <a:pPr algn="ctr"/>
              <a:endParaRPr lang="es-CL" dirty="0"/>
            </a:p>
          </p:txBody>
        </p:sp>
      </p:grpSp>
    </p:spTree>
    <p:extLst>
      <p:ext uri="{BB962C8B-B14F-4D97-AF65-F5344CB8AC3E}">
        <p14:creationId xmlns:p14="http://schemas.microsoft.com/office/powerpoint/2010/main" val="282571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15" grpId="0"/>
      <p:bldP spid="17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3;p2">
            <a:extLst>
              <a:ext uri="{FF2B5EF4-FFF2-40B4-BE49-F238E27FC236}">
                <a16:creationId xmlns:a16="http://schemas.microsoft.com/office/drawing/2014/main" id="{33E6B6F9-5877-7575-4AD5-3EED44F4B94F}"/>
              </a:ext>
            </a:extLst>
          </p:cNvPr>
          <p:cNvSpPr/>
          <p:nvPr/>
        </p:nvSpPr>
        <p:spPr>
          <a:xfrm>
            <a:off x="4518067" y="558257"/>
            <a:ext cx="15887383" cy="97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s-CL" sz="7200" b="0" i="0" u="none" strike="noStrike" cap="none" dirty="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Requisitos para rendir Capstone</a:t>
            </a:r>
            <a:endParaRPr sz="72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grpSp>
        <p:nvGrpSpPr>
          <p:cNvPr id="100" name="Grupo 99">
            <a:extLst>
              <a:ext uri="{FF2B5EF4-FFF2-40B4-BE49-F238E27FC236}">
                <a16:creationId xmlns:a16="http://schemas.microsoft.com/office/drawing/2014/main" id="{807691BE-2EE0-79F6-8EA6-23F2ABCD0B7F}"/>
              </a:ext>
            </a:extLst>
          </p:cNvPr>
          <p:cNvGrpSpPr/>
          <p:nvPr/>
        </p:nvGrpSpPr>
        <p:grpSpPr>
          <a:xfrm>
            <a:off x="3333916" y="3232247"/>
            <a:ext cx="18121303" cy="7251505"/>
            <a:chOff x="5917540" y="5197642"/>
            <a:chExt cx="9706609" cy="2998001"/>
          </a:xfrm>
        </p:grpSpPr>
        <p:sp>
          <p:nvSpPr>
            <p:cNvPr id="70" name="Rectangle 2">
              <a:extLst>
                <a:ext uri="{FF2B5EF4-FFF2-40B4-BE49-F238E27FC236}">
                  <a16:creationId xmlns:a16="http://schemas.microsoft.com/office/drawing/2014/main" id="{6EA626E0-C96A-997D-B8BC-A64C593C91DD}"/>
                </a:ext>
              </a:extLst>
            </p:cNvPr>
            <p:cNvSpPr/>
            <p:nvPr/>
          </p:nvSpPr>
          <p:spPr>
            <a:xfrm>
              <a:off x="5917543" y="5197642"/>
              <a:ext cx="1124607" cy="40990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Rectangle 3">
              <a:extLst>
                <a:ext uri="{FF2B5EF4-FFF2-40B4-BE49-F238E27FC236}">
                  <a16:creationId xmlns:a16="http://schemas.microsoft.com/office/drawing/2014/main" id="{A1399FA4-476F-CF8C-35CB-9318DCA959A7}"/>
                </a:ext>
              </a:extLst>
            </p:cNvPr>
            <p:cNvSpPr/>
            <p:nvPr/>
          </p:nvSpPr>
          <p:spPr>
            <a:xfrm>
              <a:off x="5917542" y="5756252"/>
              <a:ext cx="1124607" cy="40990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Rectangle 4">
              <a:extLst>
                <a:ext uri="{FF2B5EF4-FFF2-40B4-BE49-F238E27FC236}">
                  <a16:creationId xmlns:a16="http://schemas.microsoft.com/office/drawing/2014/main" id="{798A3DFF-F49A-A2B4-76B7-1D397D145645}"/>
                </a:ext>
              </a:extLst>
            </p:cNvPr>
            <p:cNvSpPr/>
            <p:nvPr/>
          </p:nvSpPr>
          <p:spPr>
            <a:xfrm>
              <a:off x="5917541" y="6314862"/>
              <a:ext cx="1124607" cy="40990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Rectangle 5">
              <a:extLst>
                <a:ext uri="{FF2B5EF4-FFF2-40B4-BE49-F238E27FC236}">
                  <a16:creationId xmlns:a16="http://schemas.microsoft.com/office/drawing/2014/main" id="{D58A60BC-AEDE-EC7E-2444-7779A5EFDD12}"/>
                </a:ext>
              </a:extLst>
            </p:cNvPr>
            <p:cNvSpPr/>
            <p:nvPr/>
          </p:nvSpPr>
          <p:spPr>
            <a:xfrm>
              <a:off x="5917540" y="6873472"/>
              <a:ext cx="1124607" cy="40990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Rectangle 6">
              <a:extLst>
                <a:ext uri="{FF2B5EF4-FFF2-40B4-BE49-F238E27FC236}">
                  <a16:creationId xmlns:a16="http://schemas.microsoft.com/office/drawing/2014/main" id="{7E15B615-286B-82C5-0157-D5103DE6A095}"/>
                </a:ext>
              </a:extLst>
            </p:cNvPr>
            <p:cNvSpPr/>
            <p:nvPr/>
          </p:nvSpPr>
          <p:spPr>
            <a:xfrm>
              <a:off x="5917540" y="7785740"/>
              <a:ext cx="1124607" cy="40990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Rectangle 7">
              <a:extLst>
                <a:ext uri="{FF2B5EF4-FFF2-40B4-BE49-F238E27FC236}">
                  <a16:creationId xmlns:a16="http://schemas.microsoft.com/office/drawing/2014/main" id="{04B3D0B0-30EA-7A69-EC2D-7ED7835E8FBD}"/>
                </a:ext>
              </a:extLst>
            </p:cNvPr>
            <p:cNvSpPr/>
            <p:nvPr/>
          </p:nvSpPr>
          <p:spPr>
            <a:xfrm>
              <a:off x="7646699" y="5197642"/>
              <a:ext cx="1124607" cy="40990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Rectangle 8">
              <a:extLst>
                <a:ext uri="{FF2B5EF4-FFF2-40B4-BE49-F238E27FC236}">
                  <a16:creationId xmlns:a16="http://schemas.microsoft.com/office/drawing/2014/main" id="{373CC993-6B87-5F56-9BA6-69C295910641}"/>
                </a:ext>
              </a:extLst>
            </p:cNvPr>
            <p:cNvSpPr/>
            <p:nvPr/>
          </p:nvSpPr>
          <p:spPr>
            <a:xfrm>
              <a:off x="7646698" y="5756252"/>
              <a:ext cx="1124607" cy="40990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Rectangle 9">
              <a:extLst>
                <a:ext uri="{FF2B5EF4-FFF2-40B4-BE49-F238E27FC236}">
                  <a16:creationId xmlns:a16="http://schemas.microsoft.com/office/drawing/2014/main" id="{DD9E871A-6220-379C-47D3-1A753C15C097}"/>
                </a:ext>
              </a:extLst>
            </p:cNvPr>
            <p:cNvSpPr/>
            <p:nvPr/>
          </p:nvSpPr>
          <p:spPr>
            <a:xfrm>
              <a:off x="7646697" y="6314862"/>
              <a:ext cx="1124607" cy="40990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Rectangle 10">
              <a:extLst>
                <a:ext uri="{FF2B5EF4-FFF2-40B4-BE49-F238E27FC236}">
                  <a16:creationId xmlns:a16="http://schemas.microsoft.com/office/drawing/2014/main" id="{89DE232C-21AC-974A-AE30-1DBDA0506334}"/>
                </a:ext>
              </a:extLst>
            </p:cNvPr>
            <p:cNvSpPr/>
            <p:nvPr/>
          </p:nvSpPr>
          <p:spPr>
            <a:xfrm>
              <a:off x="7646696" y="6873472"/>
              <a:ext cx="1124607" cy="40990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Rectangle 11">
              <a:extLst>
                <a:ext uri="{FF2B5EF4-FFF2-40B4-BE49-F238E27FC236}">
                  <a16:creationId xmlns:a16="http://schemas.microsoft.com/office/drawing/2014/main" id="{B40D63B3-034D-1B2E-7ACD-1349AA331CCD}"/>
                </a:ext>
              </a:extLst>
            </p:cNvPr>
            <p:cNvSpPr/>
            <p:nvPr/>
          </p:nvSpPr>
          <p:spPr>
            <a:xfrm>
              <a:off x="7646696" y="7785740"/>
              <a:ext cx="1124607" cy="40990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ectangle 12">
              <a:extLst>
                <a:ext uri="{FF2B5EF4-FFF2-40B4-BE49-F238E27FC236}">
                  <a16:creationId xmlns:a16="http://schemas.microsoft.com/office/drawing/2014/main" id="{763B8E29-1D2C-3CBC-A543-C9C7BAD9679F}"/>
                </a:ext>
              </a:extLst>
            </p:cNvPr>
            <p:cNvSpPr/>
            <p:nvPr/>
          </p:nvSpPr>
          <p:spPr>
            <a:xfrm>
              <a:off x="9323202" y="5197642"/>
              <a:ext cx="1124607" cy="40990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Rectangle 13">
              <a:extLst>
                <a:ext uri="{FF2B5EF4-FFF2-40B4-BE49-F238E27FC236}">
                  <a16:creationId xmlns:a16="http://schemas.microsoft.com/office/drawing/2014/main" id="{1B55086D-1B18-DE9B-D9A1-E69BBF13EB77}"/>
                </a:ext>
              </a:extLst>
            </p:cNvPr>
            <p:cNvSpPr/>
            <p:nvPr/>
          </p:nvSpPr>
          <p:spPr>
            <a:xfrm>
              <a:off x="9323201" y="5756252"/>
              <a:ext cx="1124607" cy="40990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Rectangle 14">
              <a:extLst>
                <a:ext uri="{FF2B5EF4-FFF2-40B4-BE49-F238E27FC236}">
                  <a16:creationId xmlns:a16="http://schemas.microsoft.com/office/drawing/2014/main" id="{B54B5114-9470-E9A1-7D5B-D5E4D9E7EB98}"/>
                </a:ext>
              </a:extLst>
            </p:cNvPr>
            <p:cNvSpPr/>
            <p:nvPr/>
          </p:nvSpPr>
          <p:spPr>
            <a:xfrm>
              <a:off x="9323200" y="6314862"/>
              <a:ext cx="1124607" cy="40990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angle 15">
              <a:extLst>
                <a:ext uri="{FF2B5EF4-FFF2-40B4-BE49-F238E27FC236}">
                  <a16:creationId xmlns:a16="http://schemas.microsoft.com/office/drawing/2014/main" id="{37253788-121D-A4BE-056E-15659296A98B}"/>
                </a:ext>
              </a:extLst>
            </p:cNvPr>
            <p:cNvSpPr/>
            <p:nvPr/>
          </p:nvSpPr>
          <p:spPr>
            <a:xfrm>
              <a:off x="9323199" y="6873472"/>
              <a:ext cx="1124607" cy="40990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Rectangle 16">
              <a:extLst>
                <a:ext uri="{FF2B5EF4-FFF2-40B4-BE49-F238E27FC236}">
                  <a16:creationId xmlns:a16="http://schemas.microsoft.com/office/drawing/2014/main" id="{81D5F846-237C-4D6D-845E-657784B27CEF}"/>
                </a:ext>
              </a:extLst>
            </p:cNvPr>
            <p:cNvSpPr/>
            <p:nvPr/>
          </p:nvSpPr>
          <p:spPr>
            <a:xfrm>
              <a:off x="9323199" y="7785740"/>
              <a:ext cx="1124607" cy="40990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Rectangle 17">
              <a:extLst>
                <a:ext uri="{FF2B5EF4-FFF2-40B4-BE49-F238E27FC236}">
                  <a16:creationId xmlns:a16="http://schemas.microsoft.com/office/drawing/2014/main" id="{FB61E97C-9C8A-4655-15ED-D9E18FC67CE9}"/>
                </a:ext>
              </a:extLst>
            </p:cNvPr>
            <p:cNvSpPr/>
            <p:nvPr/>
          </p:nvSpPr>
          <p:spPr>
            <a:xfrm>
              <a:off x="11010111" y="5197642"/>
              <a:ext cx="1124607" cy="40990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Rectangle 18">
              <a:extLst>
                <a:ext uri="{FF2B5EF4-FFF2-40B4-BE49-F238E27FC236}">
                  <a16:creationId xmlns:a16="http://schemas.microsoft.com/office/drawing/2014/main" id="{B499AFA1-9336-F0E3-BEEF-A7FED4B346FF}"/>
                </a:ext>
              </a:extLst>
            </p:cNvPr>
            <p:cNvSpPr/>
            <p:nvPr/>
          </p:nvSpPr>
          <p:spPr>
            <a:xfrm>
              <a:off x="11010110" y="5756252"/>
              <a:ext cx="1124607" cy="40990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Rectangle 19">
              <a:extLst>
                <a:ext uri="{FF2B5EF4-FFF2-40B4-BE49-F238E27FC236}">
                  <a16:creationId xmlns:a16="http://schemas.microsoft.com/office/drawing/2014/main" id="{D513943D-FA5A-7978-A98E-338E8BD0A51A}"/>
                </a:ext>
              </a:extLst>
            </p:cNvPr>
            <p:cNvSpPr/>
            <p:nvPr/>
          </p:nvSpPr>
          <p:spPr>
            <a:xfrm>
              <a:off x="11010109" y="6314862"/>
              <a:ext cx="1124607" cy="40990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Rectangle 20">
              <a:extLst>
                <a:ext uri="{FF2B5EF4-FFF2-40B4-BE49-F238E27FC236}">
                  <a16:creationId xmlns:a16="http://schemas.microsoft.com/office/drawing/2014/main" id="{93648A7E-0ECF-F55C-59A2-0D9D94C94079}"/>
                </a:ext>
              </a:extLst>
            </p:cNvPr>
            <p:cNvSpPr/>
            <p:nvPr/>
          </p:nvSpPr>
          <p:spPr>
            <a:xfrm>
              <a:off x="11010108" y="6873472"/>
              <a:ext cx="1124607" cy="40990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Rectangle 21">
              <a:extLst>
                <a:ext uri="{FF2B5EF4-FFF2-40B4-BE49-F238E27FC236}">
                  <a16:creationId xmlns:a16="http://schemas.microsoft.com/office/drawing/2014/main" id="{0407466B-7ED2-EE80-46A5-77F986B12E46}"/>
                </a:ext>
              </a:extLst>
            </p:cNvPr>
            <p:cNvSpPr/>
            <p:nvPr/>
          </p:nvSpPr>
          <p:spPr>
            <a:xfrm>
              <a:off x="11010108" y="7785740"/>
              <a:ext cx="1124607" cy="40990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Rectangle 22">
              <a:extLst>
                <a:ext uri="{FF2B5EF4-FFF2-40B4-BE49-F238E27FC236}">
                  <a16:creationId xmlns:a16="http://schemas.microsoft.com/office/drawing/2014/main" id="{4D27B6C9-34CB-3C1F-DA18-55C2BC21AA1F}"/>
                </a:ext>
              </a:extLst>
            </p:cNvPr>
            <p:cNvSpPr/>
            <p:nvPr/>
          </p:nvSpPr>
          <p:spPr>
            <a:xfrm>
              <a:off x="12686510" y="5197642"/>
              <a:ext cx="1124607" cy="40990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Rectangle 23">
              <a:extLst>
                <a:ext uri="{FF2B5EF4-FFF2-40B4-BE49-F238E27FC236}">
                  <a16:creationId xmlns:a16="http://schemas.microsoft.com/office/drawing/2014/main" id="{09666EEB-2A11-8995-1807-2450E666A001}"/>
                </a:ext>
              </a:extLst>
            </p:cNvPr>
            <p:cNvSpPr/>
            <p:nvPr/>
          </p:nvSpPr>
          <p:spPr>
            <a:xfrm>
              <a:off x="12686509" y="5756252"/>
              <a:ext cx="1124607" cy="40990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Rectangle 24">
              <a:extLst>
                <a:ext uri="{FF2B5EF4-FFF2-40B4-BE49-F238E27FC236}">
                  <a16:creationId xmlns:a16="http://schemas.microsoft.com/office/drawing/2014/main" id="{9086EA31-509D-67DC-80D2-5741CEBAA064}"/>
                </a:ext>
              </a:extLst>
            </p:cNvPr>
            <p:cNvSpPr/>
            <p:nvPr/>
          </p:nvSpPr>
          <p:spPr>
            <a:xfrm>
              <a:off x="12686508" y="6314862"/>
              <a:ext cx="1124607" cy="40990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Rectangle 25">
              <a:extLst>
                <a:ext uri="{FF2B5EF4-FFF2-40B4-BE49-F238E27FC236}">
                  <a16:creationId xmlns:a16="http://schemas.microsoft.com/office/drawing/2014/main" id="{24EC699F-C076-3D1E-58D6-AC1FA18B4651}"/>
                </a:ext>
              </a:extLst>
            </p:cNvPr>
            <p:cNvSpPr/>
            <p:nvPr/>
          </p:nvSpPr>
          <p:spPr>
            <a:xfrm>
              <a:off x="12686507" y="6873472"/>
              <a:ext cx="1124607" cy="40990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Rectangle 26">
              <a:extLst>
                <a:ext uri="{FF2B5EF4-FFF2-40B4-BE49-F238E27FC236}">
                  <a16:creationId xmlns:a16="http://schemas.microsoft.com/office/drawing/2014/main" id="{736F8438-5E6C-BFC3-21DE-CAA1CB426C10}"/>
                </a:ext>
              </a:extLst>
            </p:cNvPr>
            <p:cNvSpPr/>
            <p:nvPr/>
          </p:nvSpPr>
          <p:spPr>
            <a:xfrm>
              <a:off x="12686507" y="7785740"/>
              <a:ext cx="1124607" cy="40990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Rectangle 27">
              <a:extLst>
                <a:ext uri="{FF2B5EF4-FFF2-40B4-BE49-F238E27FC236}">
                  <a16:creationId xmlns:a16="http://schemas.microsoft.com/office/drawing/2014/main" id="{0B36617D-31CA-7A53-D39B-9386DE0E5702}"/>
                </a:ext>
              </a:extLst>
            </p:cNvPr>
            <p:cNvSpPr/>
            <p:nvPr/>
          </p:nvSpPr>
          <p:spPr>
            <a:xfrm>
              <a:off x="14499542" y="5197642"/>
              <a:ext cx="1124607" cy="2998001"/>
            </a:xfrm>
            <a:prstGeom prst="rect">
              <a:avLst/>
            </a:prstGeom>
            <a:solidFill>
              <a:schemeClr val="accent4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1" name="Speech Bubble: Oval 30">
            <a:extLst>
              <a:ext uri="{FF2B5EF4-FFF2-40B4-BE49-F238E27FC236}">
                <a16:creationId xmlns:a16="http://schemas.microsoft.com/office/drawing/2014/main" id="{9C16DEAA-7E3E-EF02-4436-88661A2B9CBE}"/>
              </a:ext>
            </a:extLst>
          </p:cNvPr>
          <p:cNvSpPr/>
          <p:nvPr/>
        </p:nvSpPr>
        <p:spPr>
          <a:xfrm rot="20206770">
            <a:off x="17070430" y="11170054"/>
            <a:ext cx="5381299" cy="1962072"/>
          </a:xfrm>
          <a:prstGeom prst="wedgeEllipseCallout">
            <a:avLst>
              <a:gd name="adj1" fmla="val -8814"/>
              <a:gd name="adj2" fmla="val -206459"/>
            </a:avLst>
          </a:prstGeom>
          <a:solidFill>
            <a:schemeClr val="accent5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I</a:t>
            </a:r>
            <a:r>
              <a:rPr lang="es-CL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NCLUIDA                      LA PRÁCTICA PROFESIONAL</a:t>
            </a:r>
            <a:endParaRPr kumimoji="0" lang="es-CL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TextBox 30">
            <a:extLst>
              <a:ext uri="{FF2B5EF4-FFF2-40B4-BE49-F238E27FC236}">
                <a16:creationId xmlns:a16="http://schemas.microsoft.com/office/drawing/2014/main" id="{63385EDC-059F-1F6E-F48D-4AE7BBDE29A8}"/>
              </a:ext>
            </a:extLst>
          </p:cNvPr>
          <p:cNvSpPr txBox="1"/>
          <p:nvPr/>
        </p:nvSpPr>
        <p:spPr>
          <a:xfrm rot="20941304">
            <a:off x="2629981" y="5644036"/>
            <a:ext cx="16027536" cy="21236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TENER TODAS LAS ASIGNATURAS APROBADAS</a:t>
            </a:r>
            <a:endParaRPr lang="es-CL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105" name="Google Shape;526;p17">
            <a:extLst>
              <a:ext uri="{FF2B5EF4-FFF2-40B4-BE49-F238E27FC236}">
                <a16:creationId xmlns:a16="http://schemas.microsoft.com/office/drawing/2014/main" id="{BCC95472-59AE-2F8B-EEFF-2AE222DCE6E9}"/>
              </a:ext>
            </a:extLst>
          </p:cNvPr>
          <p:cNvSpPr txBox="1">
            <a:spLocks/>
          </p:cNvSpPr>
          <p:nvPr/>
        </p:nvSpPr>
        <p:spPr>
          <a:xfrm>
            <a:off x="605450" y="2254627"/>
            <a:ext cx="957355" cy="10376852"/>
          </a:xfrm>
          <a:prstGeom prst="rect">
            <a:avLst/>
          </a:prstGeom>
          <a:noFill/>
          <a:ln>
            <a:noFill/>
          </a:ln>
        </p:spPr>
        <p:txBody>
          <a:bodyPr spcFirstLastPara="1" vert="wordArtVert" wrap="square" lIns="90000" tIns="45000" rIns="90000" bIns="45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80000"/>
              </a:lnSpc>
              <a:buSzPts val="6000"/>
            </a:pPr>
            <a:r>
              <a:rPr lang="es-ES" sz="5400" dirty="0">
                <a:solidFill>
                  <a:schemeClr val="dk2"/>
                </a:solidFill>
                <a:latin typeface="Lato Black"/>
                <a:ea typeface="Lato Black"/>
                <a:cs typeface="Lato Black"/>
              </a:rPr>
              <a:t>ACADÉMICOS</a:t>
            </a:r>
          </a:p>
        </p:txBody>
      </p:sp>
    </p:spTree>
    <p:extLst>
      <p:ext uri="{BB962C8B-B14F-4D97-AF65-F5344CB8AC3E}">
        <p14:creationId xmlns:p14="http://schemas.microsoft.com/office/powerpoint/2010/main" val="256154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10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E98CD-6CEC-223B-3E89-B41CD9F1C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6;p17">
            <a:extLst>
              <a:ext uri="{FF2B5EF4-FFF2-40B4-BE49-F238E27FC236}">
                <a16:creationId xmlns:a16="http://schemas.microsoft.com/office/drawing/2014/main" id="{E0A8F7FD-9B05-B6C2-F370-E9453A66F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450" y="2254627"/>
            <a:ext cx="957355" cy="10376852"/>
          </a:xfrm>
          <a:prstGeom prst="rect">
            <a:avLst/>
          </a:prstGeom>
          <a:noFill/>
          <a:ln>
            <a:noFill/>
          </a:ln>
        </p:spPr>
        <p:txBody>
          <a:bodyPr spcFirstLastPara="1" vert="wordArtVert" wrap="square" lIns="90000" tIns="45000" rIns="90000" bIns="45000" anchor="t" anchorCtr="0">
            <a:sp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s-ES" sz="5400" dirty="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PERSONALES</a:t>
            </a:r>
            <a:endParaRPr lang="es-ES" sz="5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303;p2">
            <a:extLst>
              <a:ext uri="{FF2B5EF4-FFF2-40B4-BE49-F238E27FC236}">
                <a16:creationId xmlns:a16="http://schemas.microsoft.com/office/drawing/2014/main" id="{74BE9E6E-91B2-597E-498D-7BD6F9FDEDFD}"/>
              </a:ext>
            </a:extLst>
          </p:cNvPr>
          <p:cNvSpPr/>
          <p:nvPr/>
        </p:nvSpPr>
        <p:spPr>
          <a:xfrm>
            <a:off x="4518067" y="558257"/>
            <a:ext cx="15887383" cy="97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s-CL" sz="7200" b="0" i="0" u="none" strike="noStrike" cap="none" dirty="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Requisitos para rendir Capstone</a:t>
            </a:r>
            <a:endParaRPr sz="72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1028" name="Picture 4" descr="Cómo Describir Mejor las Habilidades Profesionales en un Currículum -  CV2You Blog">
            <a:extLst>
              <a:ext uri="{FF2B5EF4-FFF2-40B4-BE49-F238E27FC236}">
                <a16:creationId xmlns:a16="http://schemas.microsoft.com/office/drawing/2014/main" id="{60CAB180-3981-190D-C428-6A1E1FFB2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" t="8089" r="4897" b="8249"/>
          <a:stretch/>
        </p:blipFill>
        <p:spPr bwMode="auto">
          <a:xfrm>
            <a:off x="3036538" y="1897038"/>
            <a:ext cx="18304574" cy="114434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8C3A27F9-F69F-551B-974C-32A7F4A17688}"/>
              </a:ext>
            </a:extLst>
          </p:cNvPr>
          <p:cNvSpPr/>
          <p:nvPr/>
        </p:nvSpPr>
        <p:spPr>
          <a:xfrm>
            <a:off x="9977253" y="5396549"/>
            <a:ext cx="4423144" cy="444440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CB479F3C-573D-5A81-1AFE-550E3AB0783F}"/>
              </a:ext>
            </a:extLst>
          </p:cNvPr>
          <p:cNvGrpSpPr/>
          <p:nvPr/>
        </p:nvGrpSpPr>
        <p:grpSpPr>
          <a:xfrm>
            <a:off x="9849663" y="5412233"/>
            <a:ext cx="4423144" cy="4444409"/>
            <a:chOff x="9867014" y="5401340"/>
            <a:chExt cx="4423144" cy="4444409"/>
          </a:xfrm>
        </p:grpSpPr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9D96DA96-894B-A869-230A-BF3307EF52C7}"/>
                </a:ext>
              </a:extLst>
            </p:cNvPr>
            <p:cNvSpPr/>
            <p:nvPr/>
          </p:nvSpPr>
          <p:spPr>
            <a:xfrm>
              <a:off x="9867014" y="5401340"/>
              <a:ext cx="4423144" cy="444440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F1193125-6007-73A8-F830-57E24B16B710}"/>
                </a:ext>
              </a:extLst>
            </p:cNvPr>
            <p:cNvSpPr txBox="1"/>
            <p:nvPr/>
          </p:nvSpPr>
          <p:spPr>
            <a:xfrm>
              <a:off x="10376838" y="6654048"/>
              <a:ext cx="3403496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4000" b="1" dirty="0"/>
                <a:t>CAPACIDAD </a:t>
              </a:r>
            </a:p>
            <a:p>
              <a:pPr algn="ctr"/>
              <a:r>
                <a:rPr lang="es-ES" sz="4000" b="1" dirty="0"/>
                <a:t>TÉCNICA</a:t>
              </a:r>
            </a:p>
            <a:p>
              <a:pPr algn="ctr"/>
              <a:r>
                <a:rPr lang="es-ES" sz="4000" b="1" dirty="0"/>
                <a:t>AL 100%</a:t>
              </a:r>
              <a:endParaRPr lang="es-CL" sz="4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2387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80341-54C9-0FB9-3569-883F47504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DF3937B2-0FBC-DD88-84AB-384A2D36C65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467" y="6542099"/>
            <a:ext cx="9681750" cy="5824178"/>
          </a:xfrm>
          <a:prstGeom prst="rect">
            <a:avLst/>
          </a:prstGeom>
        </p:spPr>
      </p:pic>
      <p:pic>
        <p:nvPicPr>
          <p:cNvPr id="2050" name="Picture 2" descr="LA EMPRESA Y SU ORGANIZACIÒN">
            <a:extLst>
              <a:ext uri="{FF2B5EF4-FFF2-40B4-BE49-F238E27FC236}">
                <a16:creationId xmlns:a16="http://schemas.microsoft.com/office/drawing/2014/main" id="{E5DC123B-F6EF-DFAA-9180-09C3C7BD0B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0"/>
          <a:stretch/>
        </p:blipFill>
        <p:spPr bwMode="auto">
          <a:xfrm>
            <a:off x="13995642" y="6468559"/>
            <a:ext cx="9229723" cy="635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526;p17">
            <a:extLst>
              <a:ext uri="{FF2B5EF4-FFF2-40B4-BE49-F238E27FC236}">
                <a16:creationId xmlns:a16="http://schemas.microsoft.com/office/drawing/2014/main" id="{E2F7A963-9D83-B0BE-2E00-9EBB7C33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250" y="4132512"/>
            <a:ext cx="7857993" cy="1863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s-ES" sz="7200" dirty="0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rPr>
              <a:t>ORGANIZACIÓN</a:t>
            </a:r>
            <a:br>
              <a:rPr lang="es-ES" sz="7200" dirty="0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rPr>
            </a:br>
            <a:r>
              <a:rPr lang="es-ES" sz="7200" dirty="0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rPr>
              <a:t>O EMPRESA</a:t>
            </a:r>
            <a:endParaRPr lang="es-ES" sz="7200" b="0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303;p2">
            <a:extLst>
              <a:ext uri="{FF2B5EF4-FFF2-40B4-BE49-F238E27FC236}">
                <a16:creationId xmlns:a16="http://schemas.microsoft.com/office/drawing/2014/main" id="{22BB61B3-7A52-C51D-959F-8CF4D4DB6BD3}"/>
              </a:ext>
            </a:extLst>
          </p:cNvPr>
          <p:cNvSpPr/>
          <p:nvPr/>
        </p:nvSpPr>
        <p:spPr>
          <a:xfrm>
            <a:off x="4518067" y="558257"/>
            <a:ext cx="15887383" cy="97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s-ES" sz="7200" dirty="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M</a:t>
            </a:r>
            <a:r>
              <a:rPr lang="es-CL" sz="7200" dirty="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odalidad de Capstone</a:t>
            </a:r>
            <a:endParaRPr sz="72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5" name="Google Shape;526;p17">
            <a:extLst>
              <a:ext uri="{FF2B5EF4-FFF2-40B4-BE49-F238E27FC236}">
                <a16:creationId xmlns:a16="http://schemas.microsoft.com/office/drawing/2014/main" id="{94C5D39C-B132-8D8B-BA50-44A031A76F0B}"/>
              </a:ext>
            </a:extLst>
          </p:cNvPr>
          <p:cNvSpPr txBox="1">
            <a:spLocks/>
          </p:cNvSpPr>
          <p:nvPr/>
        </p:nvSpPr>
        <p:spPr>
          <a:xfrm>
            <a:off x="16612337" y="4641599"/>
            <a:ext cx="8176170" cy="97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80000"/>
              </a:lnSpc>
              <a:buSzPts val="6000"/>
            </a:pPr>
            <a:r>
              <a:rPr lang="es-ES" sz="7200" b="1" dirty="0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rPr>
              <a:t>INVESTIGACIÓN</a:t>
            </a:r>
            <a:endParaRPr lang="es-ES" sz="7200" b="1" dirty="0">
              <a:solidFill>
                <a:schemeClr val="accent1"/>
              </a:solidFill>
            </a:endParaRPr>
          </a:p>
        </p:txBody>
      </p:sp>
      <p:sp>
        <p:nvSpPr>
          <p:cNvPr id="7" name="Google Shape;526;p17">
            <a:extLst>
              <a:ext uri="{FF2B5EF4-FFF2-40B4-BE49-F238E27FC236}">
                <a16:creationId xmlns:a16="http://schemas.microsoft.com/office/drawing/2014/main" id="{1FA89586-CD7A-DDDC-EE6F-AED67248564A}"/>
              </a:ext>
            </a:extLst>
          </p:cNvPr>
          <p:cNvSpPr txBox="1">
            <a:spLocks/>
          </p:cNvSpPr>
          <p:nvPr/>
        </p:nvSpPr>
        <p:spPr>
          <a:xfrm>
            <a:off x="9273247" y="2533595"/>
            <a:ext cx="6899143" cy="97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80000"/>
              </a:lnSpc>
              <a:buSzPts val="6000"/>
            </a:pPr>
            <a:r>
              <a:rPr lang="es-ES" sz="7200" dirty="0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rPr>
              <a:t>INNOVACIÓN</a:t>
            </a:r>
            <a:endParaRPr lang="es-ES" sz="7200" dirty="0">
              <a:solidFill>
                <a:schemeClr val="accent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7A4B817-91F7-DB59-4FA3-A1C15869E5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7" b="96242" l="9967" r="89869">
                        <a14:foregroundMark x1="47549" y1="96242" x2="47549" y2="96242"/>
                      </a14:backgroundRemoval>
                    </a14:imgEffect>
                  </a14:imgLayer>
                </a14:imgProps>
              </a:ext>
            </a:extLst>
          </a:blip>
          <a:srcRect l="15092" t="14352" r="15094" b="5389"/>
          <a:stretch/>
        </p:blipFill>
        <p:spPr>
          <a:xfrm>
            <a:off x="7967638" y="3383280"/>
            <a:ext cx="8988240" cy="1033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351C4-AFDC-4116-6DB9-19FFA6C53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0F05880B-A10A-B2F8-0CC7-07223D78D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3" y="1726917"/>
            <a:ext cx="9541466" cy="1192683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24D1FBC-F100-1B32-F663-B5A634EF7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370" y="1726917"/>
            <a:ext cx="10287000" cy="12858750"/>
          </a:xfrm>
          <a:prstGeom prst="rect">
            <a:avLst/>
          </a:prstGeom>
        </p:spPr>
      </p:pic>
      <p:sp>
        <p:nvSpPr>
          <p:cNvPr id="2" name="Google Shape;303;p2">
            <a:extLst>
              <a:ext uri="{FF2B5EF4-FFF2-40B4-BE49-F238E27FC236}">
                <a16:creationId xmlns:a16="http://schemas.microsoft.com/office/drawing/2014/main" id="{A1EA387A-3FF9-4C81-5F0A-F4D8FA51FC29}"/>
              </a:ext>
            </a:extLst>
          </p:cNvPr>
          <p:cNvSpPr/>
          <p:nvPr/>
        </p:nvSpPr>
        <p:spPr>
          <a:xfrm>
            <a:off x="4666923" y="324799"/>
            <a:ext cx="15887383" cy="97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s-ES" sz="7200" dirty="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M</a:t>
            </a:r>
            <a:r>
              <a:rPr lang="es-CL" sz="7200" dirty="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odalidad de Capstone</a:t>
            </a:r>
            <a:endParaRPr sz="72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4D43FED-072E-EB46-926F-B69E69955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2812" y="1726917"/>
            <a:ext cx="10287000" cy="1285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0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3;p2">
            <a:extLst>
              <a:ext uri="{FF2B5EF4-FFF2-40B4-BE49-F238E27FC236}">
                <a16:creationId xmlns:a16="http://schemas.microsoft.com/office/drawing/2014/main" id="{33E6B6F9-5877-7575-4AD5-3EED44F4B94F}"/>
              </a:ext>
            </a:extLst>
          </p:cNvPr>
          <p:cNvSpPr/>
          <p:nvPr/>
        </p:nvSpPr>
        <p:spPr>
          <a:xfrm>
            <a:off x="4649167" y="356444"/>
            <a:ext cx="15887383" cy="97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s-ES" sz="7200" dirty="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Consideraciones Importantes</a:t>
            </a:r>
            <a:endParaRPr sz="72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11" name="Google Shape;526;p17">
            <a:extLst>
              <a:ext uri="{FF2B5EF4-FFF2-40B4-BE49-F238E27FC236}">
                <a16:creationId xmlns:a16="http://schemas.microsoft.com/office/drawing/2014/main" id="{11889D5B-2727-CFD2-2684-66B6846DF371}"/>
              </a:ext>
            </a:extLst>
          </p:cNvPr>
          <p:cNvSpPr txBox="1">
            <a:spLocks/>
          </p:cNvSpPr>
          <p:nvPr/>
        </p:nvSpPr>
        <p:spPr>
          <a:xfrm>
            <a:off x="3045230" y="11269888"/>
            <a:ext cx="16577835" cy="15682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6000"/>
            </a:pPr>
            <a:r>
              <a:rPr lang="es-ES" sz="4800" dirty="0">
                <a:solidFill>
                  <a:schemeClr val="accent1">
                    <a:lumMod val="20000"/>
                    <a:lumOff val="80000"/>
                  </a:schemeClr>
                </a:solidFill>
                <a:latin typeface="Lato Black"/>
                <a:ea typeface="Lato Black"/>
                <a:cs typeface="Lato Black"/>
                <a:sym typeface="Lato Black"/>
              </a:rPr>
              <a:t>  En </a:t>
            </a:r>
            <a:r>
              <a:rPr lang="es-ES" sz="48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Lato Black"/>
                <a:ea typeface="Lato Black"/>
                <a:cs typeface="Lato Black"/>
                <a:sym typeface="Lato Black"/>
              </a:rPr>
              <a:t>Totoralillo</a:t>
            </a:r>
            <a:r>
              <a:rPr lang="es-ES" sz="4800" dirty="0">
                <a:solidFill>
                  <a:schemeClr val="accent1">
                    <a:lumMod val="20000"/>
                    <a:lumOff val="80000"/>
                  </a:schemeClr>
                </a:solidFill>
                <a:latin typeface="Lato Black"/>
                <a:ea typeface="Lato Black"/>
                <a:cs typeface="Lato Black"/>
                <a:sym typeface="Lato Black"/>
              </a:rPr>
              <a:t> van a encontrar una sección “mis procesos” y ahí una donde podrán ingresar la propuesta de proyecto.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DC9F758-FA32-3BCE-6AE1-AE79FF44DFB2}"/>
              </a:ext>
            </a:extLst>
          </p:cNvPr>
          <p:cNvSpPr txBox="1"/>
          <p:nvPr/>
        </p:nvSpPr>
        <p:spPr>
          <a:xfrm>
            <a:off x="3667671" y="2937125"/>
            <a:ext cx="14749228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tabLst/>
              <a:defRPr/>
            </a:pPr>
            <a:r>
              <a:rPr kumimoji="0" lang="es-ES" sz="4800" b="0" i="0" u="none" strike="noStrike" kern="0" cap="none" spc="0" normalizeH="0" baseline="0" noProof="0" dirty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El estudiante </a:t>
            </a:r>
            <a:r>
              <a:rPr lang="es-ES" sz="4800" noProof="0" dirty="0">
                <a:solidFill>
                  <a:srgbClr val="445469"/>
                </a:solidFill>
                <a:latin typeface="Lato Black"/>
                <a:ea typeface="Lato Black"/>
                <a:cs typeface="Lato Black"/>
                <a:sym typeface="Lato Black"/>
              </a:rPr>
              <a:t>puede proponer un solo proyecto, </a:t>
            </a:r>
            <a:r>
              <a:rPr kumimoji="0" lang="es-ES" sz="4800" b="0" i="0" u="none" strike="noStrike" kern="0" cap="none" spc="0" normalizeH="0" noProof="0" dirty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y si es seleccionado, es solo él el que queda asignado.</a:t>
            </a:r>
            <a:endParaRPr kumimoji="0" lang="es-ES" sz="4800" b="0" i="0" u="none" strike="noStrike" kern="0" cap="none" spc="0" normalizeH="0" baseline="0" noProof="0" dirty="0">
              <a:ln>
                <a:noFill/>
              </a:ln>
              <a:solidFill>
                <a:srgbClr val="445469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0DFCA7C-2F5F-B977-5302-4CC6514A8EC2}"/>
              </a:ext>
            </a:extLst>
          </p:cNvPr>
          <p:cNvSpPr txBox="1"/>
          <p:nvPr/>
        </p:nvSpPr>
        <p:spPr>
          <a:xfrm>
            <a:off x="10869424" y="4790335"/>
            <a:ext cx="10916156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tabLst/>
              <a:defRPr/>
            </a:pPr>
            <a:r>
              <a:rPr kumimoji="0" lang="es-ES" sz="4800" b="0" i="0" u="none" strike="noStrike" kern="0" cap="none" spc="0" normalizeH="0" baseline="0" noProof="0" dirty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Los estudiantes no pueden</a:t>
            </a:r>
            <a:r>
              <a:rPr kumimoji="0" lang="es-ES" sz="4800" b="0" i="0" u="none" strike="noStrike" kern="0" cap="none" spc="0" normalizeH="0" noProof="0" dirty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elegir el proyecto donde trabajar.</a:t>
            </a:r>
            <a:endParaRPr kumimoji="0" lang="es-ES" sz="4800" b="0" i="0" u="none" strike="noStrike" kern="0" cap="none" spc="0" normalizeH="0" baseline="0" noProof="0" dirty="0">
              <a:ln>
                <a:noFill/>
              </a:ln>
              <a:solidFill>
                <a:srgbClr val="445469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9A9BF76C-DA44-826B-18B3-D3B07C0CC199}"/>
              </a:ext>
            </a:extLst>
          </p:cNvPr>
          <p:cNvSpPr txBox="1"/>
          <p:nvPr/>
        </p:nvSpPr>
        <p:spPr>
          <a:xfrm>
            <a:off x="2493459" y="4790335"/>
            <a:ext cx="8115295" cy="1569660"/>
          </a:xfrm>
          <a:prstGeom prst="rect">
            <a:avLst/>
          </a:prstGeom>
          <a:solidFill>
            <a:schemeClr val="accent6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tabLst/>
              <a:defRPr/>
            </a:pPr>
            <a:r>
              <a:rPr lang="es-ES" sz="4800" dirty="0">
                <a:solidFill>
                  <a:srgbClr val="445469"/>
                </a:solidFill>
                <a:latin typeface="Lato Black"/>
                <a:ea typeface="Lato Black"/>
                <a:cs typeface="Lato Black"/>
                <a:sym typeface="Lato Black"/>
              </a:rPr>
              <a:t>  </a:t>
            </a:r>
            <a:r>
              <a:rPr kumimoji="0" lang="es-ES" sz="4800" b="0" i="0" u="none" strike="noStrike" kern="0" cap="none" spc="0" normalizeH="0" baseline="0" noProof="0" dirty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Los proyectos pueden ser presenciales o híbridos.</a:t>
            </a:r>
            <a:r>
              <a:rPr kumimoji="0" lang="es-ES" sz="4800" b="0" i="0" u="none" strike="noStrike" kern="0" cap="none" spc="0" normalizeH="0" noProof="0" dirty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</a:t>
            </a:r>
            <a:endParaRPr kumimoji="0" lang="es-ES" sz="4800" b="0" i="0" u="none" strike="noStrike" kern="0" cap="none" spc="0" normalizeH="0" baseline="0" noProof="0" dirty="0">
              <a:ln>
                <a:noFill/>
              </a:ln>
              <a:solidFill>
                <a:srgbClr val="445469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63264D5E-F41E-83C7-809F-090BFE594AAE}"/>
              </a:ext>
            </a:extLst>
          </p:cNvPr>
          <p:cNvSpPr txBox="1"/>
          <p:nvPr/>
        </p:nvSpPr>
        <p:spPr>
          <a:xfrm>
            <a:off x="4649167" y="6633465"/>
            <a:ext cx="15021981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buSzPts val="6000"/>
              <a:defRPr/>
            </a:pPr>
            <a:r>
              <a:rPr lang="es-ES" sz="4800" dirty="0">
                <a:solidFill>
                  <a:srgbClr val="445469"/>
                </a:solidFill>
                <a:latin typeface="Lato Black"/>
                <a:ea typeface="Lato Black"/>
                <a:cs typeface="Lato Black"/>
                <a:sym typeface="Lato Black"/>
              </a:rPr>
              <a:t>   </a:t>
            </a:r>
            <a:r>
              <a:rPr kumimoji="0" lang="es-ES" sz="4800" b="0" i="0" u="none" strike="noStrike" kern="0" cap="none" spc="0" normalizeH="0" baseline="0" noProof="0" dirty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Capstone</a:t>
            </a:r>
            <a:r>
              <a:rPr kumimoji="0" lang="es-ES" sz="4800" b="0" i="0" u="none" strike="noStrike" kern="0" cap="none" spc="0" normalizeH="0" noProof="0" dirty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tiene dedicación exclusiva</a:t>
            </a:r>
            <a:r>
              <a:rPr lang="es-ES" sz="4800" dirty="0">
                <a:solidFill>
                  <a:srgbClr val="445469"/>
                </a:solidFill>
                <a:latin typeface="Lato Black"/>
                <a:ea typeface="Lato Black"/>
                <a:cs typeface="Lato Black"/>
                <a:sym typeface="Lato Black"/>
              </a:rPr>
              <a:t>, mientras se no </a:t>
            </a:r>
            <a:r>
              <a:rPr kumimoji="0" lang="es-ES" sz="4800" b="0" i="0" u="none" strike="noStrike" kern="0" cap="none" spc="0" normalizeH="0" noProof="0" dirty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se puede ser ayudante ni trabajar en otras labores.</a:t>
            </a:r>
            <a:endParaRPr kumimoji="0" lang="es-ES" sz="4800" b="0" i="0" u="none" strike="noStrike" kern="0" cap="none" spc="0" normalizeH="0" baseline="0" noProof="0" dirty="0">
              <a:ln>
                <a:noFill/>
              </a:ln>
              <a:solidFill>
                <a:srgbClr val="445469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0EEA85AC-4A2F-962C-A6C8-13A35FE8599E}"/>
              </a:ext>
            </a:extLst>
          </p:cNvPr>
          <p:cNvSpPr txBox="1"/>
          <p:nvPr/>
        </p:nvSpPr>
        <p:spPr>
          <a:xfrm>
            <a:off x="2493459" y="10232126"/>
            <a:ext cx="18033733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tabLst/>
              <a:defRPr/>
            </a:pPr>
            <a:r>
              <a:rPr lang="es-ES" sz="4800" dirty="0">
                <a:solidFill>
                  <a:srgbClr val="445469"/>
                </a:solidFill>
                <a:latin typeface="Lato Black"/>
                <a:ea typeface="Lato Black"/>
                <a:cs typeface="Lato Black"/>
                <a:sym typeface="Lato Black"/>
              </a:rPr>
              <a:t>En cualquier momento se puede dar por finalizado un Capstone.</a:t>
            </a:r>
            <a:endParaRPr kumimoji="0" lang="es-ES" sz="4800" b="0" i="0" u="none" strike="noStrike" kern="0" cap="none" spc="0" normalizeH="0" baseline="0" noProof="0" dirty="0">
              <a:ln>
                <a:noFill/>
              </a:ln>
              <a:solidFill>
                <a:srgbClr val="445469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DD4E10D4-CABB-3B77-B2DB-7EDBB37478B7}"/>
              </a:ext>
            </a:extLst>
          </p:cNvPr>
          <p:cNvSpPr txBox="1"/>
          <p:nvPr/>
        </p:nvSpPr>
        <p:spPr>
          <a:xfrm>
            <a:off x="11042285" y="8391960"/>
            <a:ext cx="9874908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buSzPts val="6000"/>
              <a:defRPr/>
            </a:pPr>
            <a:r>
              <a:rPr lang="es-ES" sz="4800" dirty="0">
                <a:solidFill>
                  <a:srgbClr val="445469"/>
                </a:solidFill>
                <a:latin typeface="Lato Black"/>
                <a:ea typeface="Lato Black"/>
                <a:cs typeface="Lato Black"/>
                <a:sym typeface="Lato Black"/>
              </a:rPr>
              <a:t>Para dudas sobre proyectos de investigación con Carlos Monardes.</a:t>
            </a:r>
            <a:endParaRPr kumimoji="0" lang="es-ES" sz="4800" b="0" i="0" u="none" strike="noStrike" kern="0" cap="none" spc="0" normalizeH="0" baseline="0" noProof="0" dirty="0">
              <a:ln>
                <a:noFill/>
              </a:ln>
              <a:solidFill>
                <a:srgbClr val="445469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206C366B-708F-B487-9BE1-09223BA6C406}"/>
              </a:ext>
            </a:extLst>
          </p:cNvPr>
          <p:cNvSpPr txBox="1"/>
          <p:nvPr/>
        </p:nvSpPr>
        <p:spPr>
          <a:xfrm>
            <a:off x="1892595" y="8391535"/>
            <a:ext cx="8976829" cy="1569660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>
            <a:spAutoFit/>
          </a:bodyPr>
          <a:lstStyle/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tabLst/>
              <a:defRPr/>
            </a:pPr>
            <a:r>
              <a:rPr lang="es-ES" sz="4800" dirty="0">
                <a:solidFill>
                  <a:srgbClr val="445469"/>
                </a:solidFill>
                <a:latin typeface="Lato Black"/>
                <a:ea typeface="Lato Black"/>
                <a:cs typeface="Lato Black"/>
                <a:sym typeface="Lato Black"/>
              </a:rPr>
              <a:t>Para dudas sobre proyectos de empresas con José Castillo. </a:t>
            </a:r>
            <a:endParaRPr kumimoji="0" lang="es-ES" sz="4800" b="0" i="0" u="none" strike="noStrike" kern="0" cap="none" spc="0" normalizeH="0" baseline="0" noProof="0" dirty="0">
              <a:ln>
                <a:noFill/>
              </a:ln>
              <a:solidFill>
                <a:srgbClr val="445469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265700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  <p:bldP spid="23" grpId="0" animBg="1"/>
      <p:bldP spid="27" grpId="0" animBg="1"/>
      <p:bldP spid="31" grpId="0" animBg="1"/>
      <p:bldP spid="35" grpId="0" animBg="1"/>
      <p:bldP spid="39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3;p2">
            <a:extLst>
              <a:ext uri="{FF2B5EF4-FFF2-40B4-BE49-F238E27FC236}">
                <a16:creationId xmlns:a16="http://schemas.microsoft.com/office/drawing/2014/main" id="{33E6B6F9-5877-7575-4AD5-3EED44F4B94F}"/>
              </a:ext>
            </a:extLst>
          </p:cNvPr>
          <p:cNvSpPr/>
          <p:nvPr/>
        </p:nvSpPr>
        <p:spPr>
          <a:xfrm>
            <a:off x="4606637" y="526565"/>
            <a:ext cx="15887383" cy="97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s-ES" sz="7200" dirty="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H</a:t>
            </a:r>
            <a:r>
              <a:rPr lang="es-ES" sz="7200" b="0" i="0" u="none" strike="noStrike" cap="none" dirty="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itos </a:t>
            </a:r>
            <a:r>
              <a:rPr lang="es-ES" sz="7200" dirty="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Importantes de </a:t>
            </a:r>
            <a:r>
              <a:rPr lang="es-ES" sz="7200" b="0" i="0" u="none" strike="noStrike" cap="none" dirty="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Capstone </a:t>
            </a:r>
            <a:endParaRPr sz="72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9E2DE654-2F6D-779E-B75E-E57F29EA02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7799534"/>
              </p:ext>
            </p:extLst>
          </p:nvPr>
        </p:nvGraphicFramePr>
        <p:xfrm>
          <a:off x="-2093963" y="2250941"/>
          <a:ext cx="21505556" cy="11172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Concepto De Plazo De Cierre Del Proyecto De Inicio De Proyecto. Análisis De  Negocio. Condiciones De Ejecución De Los Proyectos. Co Ilustración del  Vector - Ilustración de paquete, extracto: 207031124">
            <a:extLst>
              <a:ext uri="{FF2B5EF4-FFF2-40B4-BE49-F238E27FC236}">
                <a16:creationId xmlns:a16="http://schemas.microsoft.com/office/drawing/2014/main" id="{6DE0F144-7AE9-A755-37A5-3D8EA07708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44"/>
          <a:stretch/>
        </p:blipFill>
        <p:spPr bwMode="auto">
          <a:xfrm>
            <a:off x="17221163" y="3374766"/>
            <a:ext cx="6225456" cy="53561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Flecha: doblada hacia arriba 2">
            <a:extLst>
              <a:ext uri="{FF2B5EF4-FFF2-40B4-BE49-F238E27FC236}">
                <a16:creationId xmlns:a16="http://schemas.microsoft.com/office/drawing/2014/main" id="{F07107CB-2CED-FEB9-F8E0-05A79AB1E36E}"/>
              </a:ext>
            </a:extLst>
          </p:cNvPr>
          <p:cNvSpPr/>
          <p:nvPr/>
        </p:nvSpPr>
        <p:spPr>
          <a:xfrm>
            <a:off x="16752570" y="9133780"/>
            <a:ext cx="3402419" cy="3168502"/>
          </a:xfrm>
          <a:prstGeom prst="bentUpArrow">
            <a:avLst/>
          </a:prstGeom>
          <a:solidFill>
            <a:srgbClr val="FEE8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1A8FFF9-645F-1C2D-7C19-2D3D3481AD87}"/>
              </a:ext>
            </a:extLst>
          </p:cNvPr>
          <p:cNvSpPr txBox="1"/>
          <p:nvPr/>
        </p:nvSpPr>
        <p:spPr>
          <a:xfrm>
            <a:off x="6969412" y="2995216"/>
            <a:ext cx="43011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3600" b="1" dirty="0">
                <a:solidFill>
                  <a:srgbClr val="FF0000"/>
                </a:solidFill>
              </a:rPr>
              <a:t>01/12 </a:t>
            </a:r>
          </a:p>
          <a:p>
            <a:pPr algn="ctr"/>
            <a:r>
              <a:rPr lang="es-CL" sz="3600" b="1" dirty="0">
                <a:solidFill>
                  <a:srgbClr val="FF0000"/>
                </a:solidFill>
              </a:rPr>
              <a:t>Término recepción  fichas de proyecto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23B6D8C-0444-7A78-4CB8-A55F7CBA25EA}"/>
              </a:ext>
            </a:extLst>
          </p:cNvPr>
          <p:cNvSpPr txBox="1"/>
          <p:nvPr/>
        </p:nvSpPr>
        <p:spPr>
          <a:xfrm>
            <a:off x="11544956" y="6613830"/>
            <a:ext cx="52076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solidFill>
                  <a:srgbClr val="FF0000"/>
                </a:solidFill>
              </a:rPr>
              <a:t>Semana 09/12           Pr. preseleccionados</a:t>
            </a:r>
            <a:endParaRPr lang="es-CL" sz="3600" b="1" dirty="0">
              <a:solidFill>
                <a:srgbClr val="FF000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D4197E7-1449-CE39-CCCF-244897299573}"/>
              </a:ext>
            </a:extLst>
          </p:cNvPr>
          <p:cNvSpPr txBox="1"/>
          <p:nvPr/>
        </p:nvSpPr>
        <p:spPr>
          <a:xfrm>
            <a:off x="11544956" y="8012711"/>
            <a:ext cx="52076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solidFill>
                  <a:srgbClr val="FF0000"/>
                </a:solidFill>
              </a:rPr>
              <a:t>Semana 06/01           Pr. seleccionados</a:t>
            </a:r>
            <a:endParaRPr lang="es-CL" sz="3600" b="1" dirty="0">
              <a:solidFill>
                <a:srgbClr val="FF000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9F958B2-2B6B-ECB1-BAAC-86B6164ABD94}"/>
              </a:ext>
            </a:extLst>
          </p:cNvPr>
          <p:cNvSpPr txBox="1"/>
          <p:nvPr/>
        </p:nvSpPr>
        <p:spPr>
          <a:xfrm>
            <a:off x="20452787" y="10950842"/>
            <a:ext cx="41664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solidFill>
                  <a:srgbClr val="FF0000"/>
                </a:solidFill>
              </a:rPr>
              <a:t>Semana 13/01           Confirmación Equipos</a:t>
            </a:r>
            <a:endParaRPr lang="es-CL" sz="3600" b="1" dirty="0">
              <a:solidFill>
                <a:srgbClr val="FF0000"/>
              </a:solidFill>
            </a:endParaRPr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7115ED02-35AE-9C62-790F-B24626A8256E}"/>
              </a:ext>
            </a:extLst>
          </p:cNvPr>
          <p:cNvSpPr/>
          <p:nvPr/>
        </p:nvSpPr>
        <p:spPr>
          <a:xfrm>
            <a:off x="19601989" y="11164186"/>
            <a:ext cx="1259089" cy="1540982"/>
          </a:xfrm>
          <a:prstGeom prst="rightArrow">
            <a:avLst/>
          </a:prstGeom>
          <a:solidFill>
            <a:srgbClr val="FEE8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1238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/>
      <p:bldP spid="9" grpId="0"/>
      <p:bldP spid="10" grpId="0" animBg="1"/>
    </p:bldLst>
  </p:timing>
</p:sld>
</file>

<file path=ppt/theme/theme1.xml><?xml version="1.0" encoding="utf-8"?>
<a:theme xmlns:a="http://schemas.openxmlformats.org/drawingml/2006/main" name="Default Theme">
  <a:themeElements>
    <a:clrScheme name="Perspective Light">
      <a:dk1>
        <a:srgbClr val="737572"/>
      </a:dk1>
      <a:lt1>
        <a:srgbClr val="FFFFFF"/>
      </a:lt1>
      <a:dk2>
        <a:srgbClr val="445469"/>
      </a:dk2>
      <a:lt2>
        <a:srgbClr val="F6F7FA"/>
      </a:lt2>
      <a:accent1>
        <a:srgbClr val="1D68A6"/>
      </a:accent1>
      <a:accent2>
        <a:srgbClr val="178E6B"/>
      </a:accent2>
      <a:accent3>
        <a:srgbClr val="84AC40"/>
      </a:accent3>
      <a:accent4>
        <a:srgbClr val="EE8A12"/>
      </a:accent4>
      <a:accent5>
        <a:srgbClr val="B0221D"/>
      </a:accent5>
      <a:accent6>
        <a:srgbClr val="381B41"/>
      </a:accent6>
      <a:hlink>
        <a:srgbClr val="216CAB"/>
      </a:hlink>
      <a:folHlink>
        <a:srgbClr val="1A916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Theme">
  <a:themeElements>
    <a:clrScheme name="Perspective Light">
      <a:dk1>
        <a:srgbClr val="737572"/>
      </a:dk1>
      <a:lt1>
        <a:srgbClr val="FFFFFF"/>
      </a:lt1>
      <a:dk2>
        <a:srgbClr val="445469"/>
      </a:dk2>
      <a:lt2>
        <a:srgbClr val="F6F7FA"/>
      </a:lt2>
      <a:accent1>
        <a:srgbClr val="1D68A6"/>
      </a:accent1>
      <a:accent2>
        <a:srgbClr val="178E6B"/>
      </a:accent2>
      <a:accent3>
        <a:srgbClr val="84AC40"/>
      </a:accent3>
      <a:accent4>
        <a:srgbClr val="EE8A12"/>
      </a:accent4>
      <a:accent5>
        <a:srgbClr val="B0221D"/>
      </a:accent5>
      <a:accent6>
        <a:srgbClr val="381B41"/>
      </a:accent6>
      <a:hlink>
        <a:srgbClr val="216CAB"/>
      </a:hlink>
      <a:folHlink>
        <a:srgbClr val="1A916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9515</TotalTime>
  <Words>889</Words>
  <Application>Microsoft Office PowerPoint</Application>
  <PresentationFormat>Personalizado</PresentationFormat>
  <Paragraphs>105</Paragraphs>
  <Slides>13</Slides>
  <Notes>4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3" baseType="lpstr">
      <vt:lpstr>Calibri</vt:lpstr>
      <vt:lpstr>Lato</vt:lpstr>
      <vt:lpstr>Times New Roman</vt:lpstr>
      <vt:lpstr>Lato Light</vt:lpstr>
      <vt:lpstr>Wingdings</vt:lpstr>
      <vt:lpstr>Lato Black</vt:lpstr>
      <vt:lpstr>Arial</vt:lpstr>
      <vt:lpstr>Bodoni MT Black</vt:lpstr>
      <vt:lpstr>Default Theme</vt:lpstr>
      <vt:lpstr>Default Theme</vt:lpstr>
      <vt:lpstr>Presentación de PowerPoint</vt:lpstr>
      <vt:lpstr>Presentación de PowerPoint</vt:lpstr>
      <vt:lpstr>Presentación de PowerPoint</vt:lpstr>
      <vt:lpstr>Presentación de PowerPoint</vt:lpstr>
      <vt:lpstr>PERSONALES</vt:lpstr>
      <vt:lpstr>ORGANIZACIÓN O EMPRESA</vt:lpstr>
      <vt:lpstr>Presentación de PowerPoint</vt:lpstr>
      <vt:lpstr>Presentación de PowerPoint</vt:lpstr>
      <vt:lpstr>Presentación de PowerPoint</vt:lpstr>
      <vt:lpstr>RECORDAR  SIEMPRE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Jetfabrik</dc:creator>
  <cp:lastModifiedBy>Paulina Cifuentes Carvajal</cp:lastModifiedBy>
  <cp:revision>54</cp:revision>
  <dcterms:created xsi:type="dcterms:W3CDTF">2014-11-12T21:47:38Z</dcterms:created>
  <dcterms:modified xsi:type="dcterms:W3CDTF">2024-10-28T12:45:05Z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0x01010048B2A551D3C6BB479547010DEA233630</vt:lpwstr>
  </property>
  <property fmtid="{D5CDD505-2E9C-101B-9397-08002B2CF9AE}" pid="3" name="Notes">
    <vt:i4>4</vt:i4>
  </property>
  <property fmtid="{D5CDD505-2E9C-101B-9397-08002B2CF9AE}" pid="4" name="PresentationFormat">
    <vt:lpwstr>Personalizado</vt:lpwstr>
  </property>
  <property fmtid="{D5CDD505-2E9C-101B-9397-08002B2CF9AE}" pid="5" name="Slides">
    <vt:i4>28</vt:i4>
  </property>
</Properties>
</file>